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62"/>
  </p:handoutMasterIdLst>
  <p:sldIdLst>
    <p:sldId id="261" r:id="rId2"/>
    <p:sldId id="307" r:id="rId3"/>
    <p:sldId id="349" r:id="rId4"/>
    <p:sldId id="315" r:id="rId5"/>
    <p:sldId id="344" r:id="rId6"/>
    <p:sldId id="347" r:id="rId7"/>
    <p:sldId id="323" r:id="rId8"/>
    <p:sldId id="331" r:id="rId9"/>
    <p:sldId id="348" r:id="rId10"/>
    <p:sldId id="330" r:id="rId11"/>
    <p:sldId id="350" r:id="rId12"/>
    <p:sldId id="356" r:id="rId13"/>
    <p:sldId id="355" r:id="rId14"/>
    <p:sldId id="346" r:id="rId15"/>
    <p:sldId id="332" r:id="rId16"/>
    <p:sldId id="285" r:id="rId17"/>
    <p:sldId id="279" r:id="rId18"/>
    <p:sldId id="290" r:id="rId19"/>
    <p:sldId id="324" r:id="rId20"/>
    <p:sldId id="336" r:id="rId21"/>
    <p:sldId id="335" r:id="rId22"/>
    <p:sldId id="337" r:id="rId23"/>
    <p:sldId id="351" r:id="rId24"/>
    <p:sldId id="280" r:id="rId25"/>
    <p:sldId id="316" r:id="rId26"/>
    <p:sldId id="352" r:id="rId27"/>
    <p:sldId id="354" r:id="rId28"/>
    <p:sldId id="325" r:id="rId29"/>
    <p:sldId id="291" r:id="rId30"/>
    <p:sldId id="326" r:id="rId31"/>
    <p:sldId id="353" r:id="rId32"/>
    <p:sldId id="341" r:id="rId33"/>
    <p:sldId id="297" r:id="rId34"/>
    <p:sldId id="286" r:id="rId35"/>
    <p:sldId id="292" r:id="rId36"/>
    <p:sldId id="298" r:id="rId37"/>
    <p:sldId id="281" r:id="rId38"/>
    <p:sldId id="338" r:id="rId39"/>
    <p:sldId id="342" r:id="rId40"/>
    <p:sldId id="343" r:id="rId41"/>
    <p:sldId id="339" r:id="rId42"/>
    <p:sldId id="300" r:id="rId43"/>
    <p:sldId id="301" r:id="rId44"/>
    <p:sldId id="299" r:id="rId45"/>
    <p:sldId id="284" r:id="rId46"/>
    <p:sldId id="308" r:id="rId47"/>
    <p:sldId id="340" r:id="rId48"/>
    <p:sldId id="310" r:id="rId49"/>
    <p:sldId id="311" r:id="rId50"/>
    <p:sldId id="318" r:id="rId51"/>
    <p:sldId id="312" r:id="rId52"/>
    <p:sldId id="313" r:id="rId53"/>
    <p:sldId id="314" r:id="rId54"/>
    <p:sldId id="334" r:id="rId55"/>
    <p:sldId id="288" r:id="rId56"/>
    <p:sldId id="321" r:id="rId57"/>
    <p:sldId id="294" r:id="rId58"/>
    <p:sldId id="320" r:id="rId59"/>
    <p:sldId id="322" r:id="rId60"/>
    <p:sldId id="268" r:id="rId61"/>
  </p:sldIdLst>
  <p:sldSz cx="9144000" cy="6858000" type="screen4x3"/>
  <p:notesSz cx="9929813" cy="6799263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969696"/>
    <a:srgbClr val="8EBA3B"/>
    <a:srgbClr val="91BD22"/>
    <a:srgbClr val="7D777B"/>
    <a:srgbClr val="D93D29"/>
    <a:srgbClr val="A89DA3"/>
    <a:srgbClr val="8EBB34"/>
    <a:srgbClr val="2F8ACB"/>
    <a:srgbClr val="DA2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4"/>
    </p:cViewPr>
  </p:sorterViewPr>
  <p:notesViewPr>
    <p:cSldViewPr snapToGrid="0" snapToObjects="1">
      <p:cViewPr varScale="1">
        <p:scale>
          <a:sx n="119" d="100"/>
          <a:sy n="119" d="100"/>
        </p:scale>
        <p:origin x="-1998" y="-96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FB5F96-7A69-4691-A513-D849EC17E8B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FD07ADEF-F15B-430F-AE22-62B10E240677}">
      <dgm:prSet phldrT="[Texte]"/>
      <dgm:spPr/>
      <dgm:t>
        <a:bodyPr/>
        <a:lstStyle/>
        <a:p>
          <a:r>
            <a:rPr lang="nl-BE" dirty="0" smtClean="0"/>
            <a:t>Portée du </a:t>
          </a:r>
          <a:r>
            <a:rPr lang="nl-BE" dirty="0" err="1" smtClean="0"/>
            <a:t>traitement</a:t>
          </a:r>
          <a:r>
            <a:rPr lang="nl-BE" dirty="0" smtClean="0"/>
            <a:t> </a:t>
          </a:r>
          <a:endParaRPr lang="nl-NL" dirty="0"/>
        </a:p>
      </dgm:t>
    </dgm:pt>
    <dgm:pt modelId="{5E3CA916-FB13-4F98-A945-91B0F02EADFD}" type="parTrans" cxnId="{1176DBF4-D242-4892-95BE-6AD7FB1E9330}">
      <dgm:prSet/>
      <dgm:spPr/>
      <dgm:t>
        <a:bodyPr/>
        <a:lstStyle/>
        <a:p>
          <a:endParaRPr lang="nl-NL"/>
        </a:p>
      </dgm:t>
    </dgm:pt>
    <dgm:pt modelId="{3313EAD1-DECF-4D89-B44B-CB8BB4E79245}" type="sibTrans" cxnId="{1176DBF4-D242-4892-95BE-6AD7FB1E9330}">
      <dgm:prSet/>
      <dgm:spPr/>
      <dgm:t>
        <a:bodyPr/>
        <a:lstStyle/>
        <a:p>
          <a:endParaRPr lang="nl-NL"/>
        </a:p>
      </dgm:t>
    </dgm:pt>
    <dgm:pt modelId="{73D9D04D-2B28-46ED-A618-0F7053248D7C}">
      <dgm:prSet phldrT="[Texte]"/>
      <dgm:spPr/>
      <dgm:t>
        <a:bodyPr/>
        <a:lstStyle/>
        <a:p>
          <a:r>
            <a:rPr lang="nl-BE" dirty="0" smtClean="0"/>
            <a:t>Type de </a:t>
          </a:r>
          <a:r>
            <a:rPr lang="nl-BE" dirty="0" err="1" smtClean="0"/>
            <a:t>données</a:t>
          </a:r>
          <a:r>
            <a:rPr lang="nl-BE" dirty="0" smtClean="0"/>
            <a:t> </a:t>
          </a:r>
          <a:r>
            <a:rPr lang="nl-BE" dirty="0" err="1" smtClean="0"/>
            <a:t>traitées</a:t>
          </a:r>
          <a:endParaRPr lang="nl-NL" dirty="0"/>
        </a:p>
      </dgm:t>
    </dgm:pt>
    <dgm:pt modelId="{80A5AD25-8A42-4502-8FED-93A4653A5DD9}" type="parTrans" cxnId="{F27501C4-CA00-40FE-9C9E-863DD9DEA18A}">
      <dgm:prSet/>
      <dgm:spPr/>
      <dgm:t>
        <a:bodyPr/>
        <a:lstStyle/>
        <a:p>
          <a:endParaRPr lang="nl-NL"/>
        </a:p>
      </dgm:t>
    </dgm:pt>
    <dgm:pt modelId="{33A6CEB9-57EE-4D02-B828-D69AC04D73FB}" type="sibTrans" cxnId="{F27501C4-CA00-40FE-9C9E-863DD9DEA18A}">
      <dgm:prSet/>
      <dgm:spPr/>
      <dgm:t>
        <a:bodyPr/>
        <a:lstStyle/>
        <a:p>
          <a:endParaRPr lang="nl-NL"/>
        </a:p>
      </dgm:t>
    </dgm:pt>
    <dgm:pt modelId="{53706CFA-1BE4-40C0-A1D9-CE96B77BC863}">
      <dgm:prSet phldrT="[Texte]"/>
      <dgm:spPr/>
      <dgm:t>
        <a:bodyPr/>
        <a:lstStyle/>
        <a:p>
          <a:r>
            <a:rPr lang="nl-BE" dirty="0" err="1" smtClean="0"/>
            <a:t>Contraintes</a:t>
          </a:r>
          <a:r>
            <a:rPr lang="nl-BE" dirty="0" smtClean="0"/>
            <a:t> et </a:t>
          </a:r>
          <a:r>
            <a:rPr lang="nl-BE" dirty="0" err="1" smtClean="0"/>
            <a:t>obligations</a:t>
          </a:r>
          <a:r>
            <a:rPr lang="nl-BE" dirty="0" smtClean="0"/>
            <a:t> métier </a:t>
          </a:r>
          <a:endParaRPr lang="nl-NL" dirty="0"/>
        </a:p>
      </dgm:t>
    </dgm:pt>
    <dgm:pt modelId="{372ADC4F-A15A-43FC-839B-1C2810177A82}" type="parTrans" cxnId="{BB7ADF25-1B60-4A51-8AD2-0B22810AE6DD}">
      <dgm:prSet/>
      <dgm:spPr/>
      <dgm:t>
        <a:bodyPr/>
        <a:lstStyle/>
        <a:p>
          <a:endParaRPr lang="nl-NL"/>
        </a:p>
      </dgm:t>
    </dgm:pt>
    <dgm:pt modelId="{635BC087-7983-4116-9FD0-DE06EDED36DE}" type="sibTrans" cxnId="{BB7ADF25-1B60-4A51-8AD2-0B22810AE6DD}">
      <dgm:prSet/>
      <dgm:spPr/>
      <dgm:t>
        <a:bodyPr/>
        <a:lstStyle/>
        <a:p>
          <a:endParaRPr lang="nl-NL"/>
        </a:p>
      </dgm:t>
    </dgm:pt>
    <dgm:pt modelId="{BDA46172-97A1-4453-B87C-913C7CF9DB13}">
      <dgm:prSet phldrT="[Texte]"/>
      <dgm:spPr/>
      <dgm:t>
        <a:bodyPr/>
        <a:lstStyle/>
        <a:p>
          <a:r>
            <a:rPr lang="nl-BE" dirty="0" smtClean="0"/>
            <a:t>Impacts Métiers</a:t>
          </a:r>
          <a:endParaRPr lang="nl-NL" dirty="0"/>
        </a:p>
      </dgm:t>
    </dgm:pt>
    <dgm:pt modelId="{95BE7AEE-82D3-4F93-8C56-B3CC2E923244}" type="parTrans" cxnId="{1DBD210B-607E-4D4D-8D18-2EA67025A5B1}">
      <dgm:prSet/>
      <dgm:spPr/>
      <dgm:t>
        <a:bodyPr/>
        <a:lstStyle/>
        <a:p>
          <a:endParaRPr lang="nl-NL"/>
        </a:p>
      </dgm:t>
    </dgm:pt>
    <dgm:pt modelId="{EC65DA67-B4AA-4C3C-87F5-52C102B88DBD}" type="sibTrans" cxnId="{1DBD210B-607E-4D4D-8D18-2EA67025A5B1}">
      <dgm:prSet/>
      <dgm:spPr/>
      <dgm:t>
        <a:bodyPr/>
        <a:lstStyle/>
        <a:p>
          <a:endParaRPr lang="nl-NL"/>
        </a:p>
      </dgm:t>
    </dgm:pt>
    <dgm:pt modelId="{F7B37367-BF05-4DE3-AD06-3633C20CA989}">
      <dgm:prSet phldrT="[Texte]"/>
      <dgm:spPr/>
      <dgm:t>
        <a:bodyPr/>
        <a:lstStyle/>
        <a:p>
          <a:r>
            <a:rPr lang="nl-BE" dirty="0" err="1" smtClean="0"/>
            <a:t>Scénarios</a:t>
          </a:r>
          <a:r>
            <a:rPr lang="nl-BE" dirty="0" smtClean="0"/>
            <a:t> </a:t>
          </a:r>
          <a:r>
            <a:rPr lang="nl-BE" dirty="0" err="1" smtClean="0"/>
            <a:t>critiques</a:t>
          </a:r>
          <a:r>
            <a:rPr lang="nl-BE" dirty="0" smtClean="0"/>
            <a:t> </a:t>
          </a:r>
          <a:endParaRPr lang="nl-NL" dirty="0"/>
        </a:p>
      </dgm:t>
    </dgm:pt>
    <dgm:pt modelId="{6DBC5B2E-EF36-4423-AA82-272D57313D78}" type="parTrans" cxnId="{93A0C1B8-DDFA-45DE-8060-707A4F276A44}">
      <dgm:prSet/>
      <dgm:spPr/>
      <dgm:t>
        <a:bodyPr/>
        <a:lstStyle/>
        <a:p>
          <a:endParaRPr lang="nl-NL"/>
        </a:p>
      </dgm:t>
    </dgm:pt>
    <dgm:pt modelId="{62FEC1EB-0736-41EB-B5B3-2824B8E99513}" type="sibTrans" cxnId="{93A0C1B8-DDFA-45DE-8060-707A4F276A44}">
      <dgm:prSet/>
      <dgm:spPr/>
      <dgm:t>
        <a:bodyPr/>
        <a:lstStyle/>
        <a:p>
          <a:endParaRPr lang="nl-NL"/>
        </a:p>
      </dgm:t>
    </dgm:pt>
    <dgm:pt modelId="{A8F612B0-C7C8-4C50-AEB2-B8DA2194378C}" type="pres">
      <dgm:prSet presAssocID="{65FB5F96-7A69-4691-A513-D849EC17E8B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CF396B1D-B770-4902-8415-3A58880689D7}" type="pres">
      <dgm:prSet presAssocID="{FD07ADEF-F15B-430F-AE22-62B10E240677}" presName="composite" presStyleCnt="0"/>
      <dgm:spPr/>
    </dgm:pt>
    <dgm:pt modelId="{BB9EBD11-6E66-4CDA-A8EE-4E6F9C008662}" type="pres">
      <dgm:prSet presAssocID="{FD07ADEF-F15B-430F-AE22-62B10E240677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4AF67F04-0415-49D1-B3A2-FA01CE22EFC6}" type="pres">
      <dgm:prSet presAssocID="{FD07ADEF-F15B-430F-AE22-62B10E240677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A8D46C2-5960-44E7-8EB3-87F0C4D7305B}" type="pres">
      <dgm:prSet presAssocID="{3313EAD1-DECF-4D89-B44B-CB8BB4E79245}" presName="sp" presStyleCnt="0"/>
      <dgm:spPr/>
    </dgm:pt>
    <dgm:pt modelId="{224A727B-565F-4D20-8244-B0F03ED68926}" type="pres">
      <dgm:prSet presAssocID="{BDA46172-97A1-4453-B87C-913C7CF9DB13}" presName="composite" presStyleCnt="0"/>
      <dgm:spPr/>
    </dgm:pt>
    <dgm:pt modelId="{A9C9FE52-9DDA-45E2-A9E8-7416954D1E59}" type="pres">
      <dgm:prSet presAssocID="{BDA46172-97A1-4453-B87C-913C7CF9DB13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319FEB5-E77D-493C-BAED-0182BC4AF395}" type="pres">
      <dgm:prSet presAssocID="{BDA46172-97A1-4453-B87C-913C7CF9DB13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F329573E-0F7F-4EF7-A7A0-974AB8EEDA5B}" type="presOf" srcId="{73D9D04D-2B28-46ED-A618-0F7053248D7C}" destId="{4AF67F04-0415-49D1-B3A2-FA01CE22EFC6}" srcOrd="0" destOrd="0" presId="urn:microsoft.com/office/officeart/2005/8/layout/chevron2"/>
    <dgm:cxn modelId="{1176DBF4-D242-4892-95BE-6AD7FB1E9330}" srcId="{65FB5F96-7A69-4691-A513-D849EC17E8BF}" destId="{FD07ADEF-F15B-430F-AE22-62B10E240677}" srcOrd="0" destOrd="0" parTransId="{5E3CA916-FB13-4F98-A945-91B0F02EADFD}" sibTransId="{3313EAD1-DECF-4D89-B44B-CB8BB4E79245}"/>
    <dgm:cxn modelId="{A99C8266-18EE-4ACE-9399-500027C0780E}" type="presOf" srcId="{BDA46172-97A1-4453-B87C-913C7CF9DB13}" destId="{A9C9FE52-9DDA-45E2-A9E8-7416954D1E59}" srcOrd="0" destOrd="0" presId="urn:microsoft.com/office/officeart/2005/8/layout/chevron2"/>
    <dgm:cxn modelId="{3D67CD6B-E7AE-4757-ABC9-55388416FC2F}" type="presOf" srcId="{65FB5F96-7A69-4691-A513-D849EC17E8BF}" destId="{A8F612B0-C7C8-4C50-AEB2-B8DA2194378C}" srcOrd="0" destOrd="0" presId="urn:microsoft.com/office/officeart/2005/8/layout/chevron2"/>
    <dgm:cxn modelId="{125D466C-7E55-42A0-BAA4-4ECB06A7B048}" type="presOf" srcId="{FD07ADEF-F15B-430F-AE22-62B10E240677}" destId="{BB9EBD11-6E66-4CDA-A8EE-4E6F9C008662}" srcOrd="0" destOrd="0" presId="urn:microsoft.com/office/officeart/2005/8/layout/chevron2"/>
    <dgm:cxn modelId="{F27501C4-CA00-40FE-9C9E-863DD9DEA18A}" srcId="{FD07ADEF-F15B-430F-AE22-62B10E240677}" destId="{73D9D04D-2B28-46ED-A618-0F7053248D7C}" srcOrd="0" destOrd="0" parTransId="{80A5AD25-8A42-4502-8FED-93A4653A5DD9}" sibTransId="{33A6CEB9-57EE-4D02-B828-D69AC04D73FB}"/>
    <dgm:cxn modelId="{93A0C1B8-DDFA-45DE-8060-707A4F276A44}" srcId="{BDA46172-97A1-4453-B87C-913C7CF9DB13}" destId="{F7B37367-BF05-4DE3-AD06-3633C20CA989}" srcOrd="0" destOrd="0" parTransId="{6DBC5B2E-EF36-4423-AA82-272D57313D78}" sibTransId="{62FEC1EB-0736-41EB-B5B3-2824B8E99513}"/>
    <dgm:cxn modelId="{1DBD210B-607E-4D4D-8D18-2EA67025A5B1}" srcId="{65FB5F96-7A69-4691-A513-D849EC17E8BF}" destId="{BDA46172-97A1-4453-B87C-913C7CF9DB13}" srcOrd="1" destOrd="0" parTransId="{95BE7AEE-82D3-4F93-8C56-B3CC2E923244}" sibTransId="{EC65DA67-B4AA-4C3C-87F5-52C102B88DBD}"/>
    <dgm:cxn modelId="{BB154449-9C5B-4C32-B8CA-E5F511061D6A}" type="presOf" srcId="{53706CFA-1BE4-40C0-A1D9-CE96B77BC863}" destId="{4AF67F04-0415-49D1-B3A2-FA01CE22EFC6}" srcOrd="0" destOrd="1" presId="urn:microsoft.com/office/officeart/2005/8/layout/chevron2"/>
    <dgm:cxn modelId="{9D0350E3-BA8C-40FB-AE18-3F0E6B649599}" type="presOf" srcId="{F7B37367-BF05-4DE3-AD06-3633C20CA989}" destId="{7319FEB5-E77D-493C-BAED-0182BC4AF395}" srcOrd="0" destOrd="0" presId="urn:microsoft.com/office/officeart/2005/8/layout/chevron2"/>
    <dgm:cxn modelId="{BB7ADF25-1B60-4A51-8AD2-0B22810AE6DD}" srcId="{FD07ADEF-F15B-430F-AE22-62B10E240677}" destId="{53706CFA-1BE4-40C0-A1D9-CE96B77BC863}" srcOrd="1" destOrd="0" parTransId="{372ADC4F-A15A-43FC-839B-1C2810177A82}" sibTransId="{635BC087-7983-4116-9FD0-DE06EDED36DE}"/>
    <dgm:cxn modelId="{F7A43603-C92B-4D8C-9DC9-76EA7280CE3A}" type="presParOf" srcId="{A8F612B0-C7C8-4C50-AEB2-B8DA2194378C}" destId="{CF396B1D-B770-4902-8415-3A58880689D7}" srcOrd="0" destOrd="0" presId="urn:microsoft.com/office/officeart/2005/8/layout/chevron2"/>
    <dgm:cxn modelId="{22258761-6E81-4A06-8468-F7E2732DD364}" type="presParOf" srcId="{CF396B1D-B770-4902-8415-3A58880689D7}" destId="{BB9EBD11-6E66-4CDA-A8EE-4E6F9C008662}" srcOrd="0" destOrd="0" presId="urn:microsoft.com/office/officeart/2005/8/layout/chevron2"/>
    <dgm:cxn modelId="{DE8402D4-4701-43B9-B645-17A48C25E179}" type="presParOf" srcId="{CF396B1D-B770-4902-8415-3A58880689D7}" destId="{4AF67F04-0415-49D1-B3A2-FA01CE22EFC6}" srcOrd="1" destOrd="0" presId="urn:microsoft.com/office/officeart/2005/8/layout/chevron2"/>
    <dgm:cxn modelId="{1BC65BA7-BD40-4636-9464-351743548BC0}" type="presParOf" srcId="{A8F612B0-C7C8-4C50-AEB2-B8DA2194378C}" destId="{AA8D46C2-5960-44E7-8EB3-87F0C4D7305B}" srcOrd="1" destOrd="0" presId="urn:microsoft.com/office/officeart/2005/8/layout/chevron2"/>
    <dgm:cxn modelId="{DA20DC85-B2AD-4642-A41F-6CABE00EE128}" type="presParOf" srcId="{A8F612B0-C7C8-4C50-AEB2-B8DA2194378C}" destId="{224A727B-565F-4D20-8244-B0F03ED68926}" srcOrd="2" destOrd="0" presId="urn:microsoft.com/office/officeart/2005/8/layout/chevron2"/>
    <dgm:cxn modelId="{FB91B804-31F8-4276-A6EE-0D414622DBDA}" type="presParOf" srcId="{224A727B-565F-4D20-8244-B0F03ED68926}" destId="{A9C9FE52-9DDA-45E2-A9E8-7416954D1E59}" srcOrd="0" destOrd="0" presId="urn:microsoft.com/office/officeart/2005/8/layout/chevron2"/>
    <dgm:cxn modelId="{C62D8B69-3AC0-4F1F-8100-F15535A932AE}" type="presParOf" srcId="{224A727B-565F-4D20-8244-B0F03ED68926}" destId="{7319FEB5-E77D-493C-BAED-0182BC4AF3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FEF9-7FFD-48EF-AAE3-96AA25E1A16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7A54525-17C1-4A7B-B2CD-E15800CC4D89}">
      <dgm:prSet phldrT="[Texte]"/>
      <dgm:spPr/>
      <dgm:t>
        <a:bodyPr/>
        <a:lstStyle/>
        <a:p>
          <a:r>
            <a:rPr lang="nl-BE" dirty="0" smtClean="0"/>
            <a:t>Avis de </a:t>
          </a:r>
          <a:r>
            <a:rPr lang="nl-BE" dirty="0" err="1" smtClean="0"/>
            <a:t>sécurité</a:t>
          </a:r>
          <a:endParaRPr lang="nl-NL" dirty="0"/>
        </a:p>
      </dgm:t>
    </dgm:pt>
    <dgm:pt modelId="{5C892FE0-CFF0-4227-A77D-828E4F8DE436}" type="parTrans" cxnId="{F67E9ECF-CDAA-4F96-8ADA-C82D49A45E14}">
      <dgm:prSet/>
      <dgm:spPr/>
      <dgm:t>
        <a:bodyPr/>
        <a:lstStyle/>
        <a:p>
          <a:endParaRPr lang="nl-NL"/>
        </a:p>
      </dgm:t>
    </dgm:pt>
    <dgm:pt modelId="{5A4AC7D1-07B9-4FF5-912B-C5F2E2E7F642}" type="sibTrans" cxnId="{F67E9ECF-CDAA-4F96-8ADA-C82D49A45E14}">
      <dgm:prSet/>
      <dgm:spPr/>
      <dgm:t>
        <a:bodyPr/>
        <a:lstStyle/>
        <a:p>
          <a:endParaRPr lang="nl-NL"/>
        </a:p>
      </dgm:t>
    </dgm:pt>
    <dgm:pt modelId="{437A57C6-8AA6-4424-92AE-CD6990A41631}">
      <dgm:prSet phldrT="[Texte]"/>
      <dgm:spPr/>
      <dgm:t>
        <a:bodyPr/>
        <a:lstStyle/>
        <a:p>
          <a:r>
            <a:rPr lang="nl-BE" dirty="0" smtClean="0"/>
            <a:t>Rapport de </a:t>
          </a:r>
          <a:r>
            <a:rPr lang="nl-BE" dirty="0" err="1" smtClean="0"/>
            <a:t>l’évaluation</a:t>
          </a:r>
          <a:r>
            <a:rPr lang="nl-BE" dirty="0" smtClean="0"/>
            <a:t>  générale de la </a:t>
          </a:r>
          <a:r>
            <a:rPr lang="nl-BE" dirty="0" err="1" smtClean="0"/>
            <a:t>sécurité</a:t>
          </a:r>
          <a:endParaRPr lang="nl-NL" dirty="0"/>
        </a:p>
      </dgm:t>
    </dgm:pt>
    <dgm:pt modelId="{924E56CC-4AD1-45BD-A9C9-F853ADC37B35}" type="parTrans" cxnId="{52B95F1A-1B27-4F94-A863-D570AE48B593}">
      <dgm:prSet/>
      <dgm:spPr/>
      <dgm:t>
        <a:bodyPr/>
        <a:lstStyle/>
        <a:p>
          <a:endParaRPr lang="nl-NL"/>
        </a:p>
      </dgm:t>
    </dgm:pt>
    <dgm:pt modelId="{AC5E4B38-7278-44D5-A779-34D89C958888}" type="sibTrans" cxnId="{52B95F1A-1B27-4F94-A863-D570AE48B593}">
      <dgm:prSet/>
      <dgm:spPr/>
      <dgm:t>
        <a:bodyPr/>
        <a:lstStyle/>
        <a:p>
          <a:endParaRPr lang="nl-NL"/>
        </a:p>
      </dgm:t>
    </dgm:pt>
    <dgm:pt modelId="{1443D2FA-26E5-4AA7-9FA8-AB15D005939B}">
      <dgm:prSet phldrT="[Texte]"/>
      <dgm:spPr/>
      <dgm:t>
        <a:bodyPr/>
        <a:lstStyle/>
        <a:p>
          <a:r>
            <a:rPr lang="nl-BE" dirty="0" smtClean="0"/>
            <a:t>Evaluation de la </a:t>
          </a:r>
          <a:r>
            <a:rPr lang="nl-BE" dirty="0" err="1" smtClean="0"/>
            <a:t>priorité</a:t>
          </a:r>
          <a:r>
            <a:rPr lang="nl-BE" dirty="0" smtClean="0"/>
            <a:t> </a:t>
          </a:r>
          <a:endParaRPr lang="nl-NL" dirty="0"/>
        </a:p>
      </dgm:t>
    </dgm:pt>
    <dgm:pt modelId="{D81079BC-E9FE-4BF1-A16D-4E14E4B287EF}" type="parTrans" cxnId="{8D7EC83E-E9B3-41D3-A06D-55C9566F19D3}">
      <dgm:prSet/>
      <dgm:spPr/>
      <dgm:t>
        <a:bodyPr/>
        <a:lstStyle/>
        <a:p>
          <a:endParaRPr lang="nl-NL"/>
        </a:p>
      </dgm:t>
    </dgm:pt>
    <dgm:pt modelId="{0A512F33-BB5B-4A91-9693-3A0AC0E92707}" type="sibTrans" cxnId="{8D7EC83E-E9B3-41D3-A06D-55C9566F19D3}">
      <dgm:prSet/>
      <dgm:spPr/>
      <dgm:t>
        <a:bodyPr/>
        <a:lstStyle/>
        <a:p>
          <a:endParaRPr lang="nl-NL"/>
        </a:p>
      </dgm:t>
    </dgm:pt>
    <dgm:pt modelId="{EF750D04-43B4-48D3-8A91-407A64DB3B73}">
      <dgm:prSet phldrT="[Texte]"/>
      <dgm:spPr/>
      <dgm:t>
        <a:bodyPr/>
        <a:lstStyle/>
        <a:p>
          <a:r>
            <a:rPr lang="nl-BE" dirty="0" smtClean="0"/>
            <a:t>En </a:t>
          </a:r>
          <a:r>
            <a:rPr lang="nl-BE" dirty="0" err="1" smtClean="0"/>
            <a:t>termes</a:t>
          </a:r>
          <a:r>
            <a:rPr lang="nl-BE" dirty="0" smtClean="0"/>
            <a:t> </a:t>
          </a:r>
          <a:r>
            <a:rPr lang="nl-BE" dirty="0" err="1" smtClean="0"/>
            <a:t>d’efficacité</a:t>
          </a:r>
          <a:r>
            <a:rPr lang="nl-BE" dirty="0" smtClean="0"/>
            <a:t>,  de </a:t>
          </a:r>
          <a:r>
            <a:rPr lang="nl-BE" dirty="0" err="1" smtClean="0"/>
            <a:t>coût</a:t>
          </a:r>
          <a:r>
            <a:rPr lang="nl-BE" dirty="0" smtClean="0"/>
            <a:t> et </a:t>
          </a:r>
          <a:r>
            <a:rPr lang="nl-BE" dirty="0" err="1" smtClean="0"/>
            <a:t>d’alignement</a:t>
          </a:r>
          <a:r>
            <a:rPr lang="nl-BE" dirty="0" smtClean="0"/>
            <a:t> </a:t>
          </a:r>
          <a:r>
            <a:rPr lang="nl-BE" dirty="0" err="1" smtClean="0"/>
            <a:t>statégique</a:t>
          </a:r>
          <a:r>
            <a:rPr lang="nl-BE" dirty="0" smtClean="0"/>
            <a:t> </a:t>
          </a:r>
          <a:endParaRPr lang="nl-NL" dirty="0"/>
        </a:p>
      </dgm:t>
    </dgm:pt>
    <dgm:pt modelId="{71E143A1-DC6F-433B-B58E-0C83E4AF3D70}" type="parTrans" cxnId="{2CD245F6-C77E-4762-87DD-940E996950C4}">
      <dgm:prSet/>
      <dgm:spPr/>
      <dgm:t>
        <a:bodyPr/>
        <a:lstStyle/>
        <a:p>
          <a:endParaRPr lang="nl-NL"/>
        </a:p>
      </dgm:t>
    </dgm:pt>
    <dgm:pt modelId="{9AF1DEFF-D6AD-41D5-B539-A201F3B80C73}" type="sibTrans" cxnId="{2CD245F6-C77E-4762-87DD-940E996950C4}">
      <dgm:prSet/>
      <dgm:spPr/>
      <dgm:t>
        <a:bodyPr/>
        <a:lstStyle/>
        <a:p>
          <a:endParaRPr lang="nl-NL"/>
        </a:p>
      </dgm:t>
    </dgm:pt>
    <dgm:pt modelId="{7F7F7B1F-E077-4E3E-9436-A921458F2ABE}">
      <dgm:prSet phldrT="[Texte]"/>
      <dgm:spPr/>
      <dgm:t>
        <a:bodyPr/>
        <a:lstStyle/>
        <a:p>
          <a:r>
            <a:rPr lang="nl-BE" dirty="0" smtClean="0"/>
            <a:t>Plan </a:t>
          </a:r>
          <a:r>
            <a:rPr lang="nl-BE" dirty="0" err="1" smtClean="0"/>
            <a:t>d’actions</a:t>
          </a:r>
          <a:endParaRPr lang="nl-NL" dirty="0"/>
        </a:p>
      </dgm:t>
    </dgm:pt>
    <dgm:pt modelId="{512F2FA6-22BB-4C67-BF2B-9F34995D290C}" type="parTrans" cxnId="{57E54D3D-B02D-403F-99EC-D4166148C5E6}">
      <dgm:prSet/>
      <dgm:spPr/>
      <dgm:t>
        <a:bodyPr/>
        <a:lstStyle/>
        <a:p>
          <a:endParaRPr lang="nl-NL"/>
        </a:p>
      </dgm:t>
    </dgm:pt>
    <dgm:pt modelId="{6968FF18-06DF-417E-A95E-1F4CDE4D20A5}" type="sibTrans" cxnId="{57E54D3D-B02D-403F-99EC-D4166148C5E6}">
      <dgm:prSet/>
      <dgm:spPr/>
      <dgm:t>
        <a:bodyPr/>
        <a:lstStyle/>
        <a:p>
          <a:endParaRPr lang="nl-NL"/>
        </a:p>
      </dgm:t>
    </dgm:pt>
    <dgm:pt modelId="{90967D33-528C-4C02-9D10-6637E5AB69B8}">
      <dgm:prSet phldrT="[Texte]"/>
      <dgm:spPr/>
      <dgm:t>
        <a:bodyPr/>
        <a:lstStyle/>
        <a:p>
          <a:r>
            <a:rPr lang="nl-BE" dirty="0" err="1" smtClean="0"/>
            <a:t>Déclaration</a:t>
          </a:r>
          <a:r>
            <a:rPr lang="nl-BE" dirty="0" smtClean="0"/>
            <a:t> </a:t>
          </a:r>
          <a:r>
            <a:rPr lang="nl-BE" dirty="0" err="1" smtClean="0"/>
            <a:t>d’applicabilité</a:t>
          </a:r>
          <a:r>
            <a:rPr lang="nl-BE" dirty="0" smtClean="0"/>
            <a:t> ( </a:t>
          </a:r>
          <a:r>
            <a:rPr lang="nl-BE" dirty="0" err="1" smtClean="0"/>
            <a:t>sur</a:t>
          </a:r>
          <a:r>
            <a:rPr lang="nl-BE" dirty="0" smtClean="0"/>
            <a:t> base de ISO 27002)</a:t>
          </a:r>
          <a:endParaRPr lang="nl-NL" dirty="0"/>
        </a:p>
      </dgm:t>
    </dgm:pt>
    <dgm:pt modelId="{56A09968-4DB4-495C-A301-0FF56003721F}" type="parTrans" cxnId="{60D78EB2-B20F-4EAD-8625-E5E33529C5F3}">
      <dgm:prSet/>
      <dgm:spPr/>
      <dgm:t>
        <a:bodyPr/>
        <a:lstStyle/>
        <a:p>
          <a:endParaRPr lang="nl-NL"/>
        </a:p>
      </dgm:t>
    </dgm:pt>
    <dgm:pt modelId="{0B1CE0EC-5817-417F-A77F-79020A5713F5}" type="sibTrans" cxnId="{60D78EB2-B20F-4EAD-8625-E5E33529C5F3}">
      <dgm:prSet/>
      <dgm:spPr/>
      <dgm:t>
        <a:bodyPr/>
        <a:lstStyle/>
        <a:p>
          <a:endParaRPr lang="nl-NL"/>
        </a:p>
      </dgm:t>
    </dgm:pt>
    <dgm:pt modelId="{8A26A8B2-2B93-457B-856F-178CDE38FE2B}">
      <dgm:prSet phldrT="[Texte]"/>
      <dgm:spPr/>
      <dgm:t>
        <a:bodyPr/>
        <a:lstStyle/>
        <a:p>
          <a:endParaRPr lang="nl-NL" dirty="0"/>
        </a:p>
      </dgm:t>
    </dgm:pt>
    <dgm:pt modelId="{AFD0A2E8-4426-43CB-BBC7-252E60CCE797}" type="parTrans" cxnId="{9182D729-5751-4014-BDA5-AC92B2C1AF88}">
      <dgm:prSet/>
      <dgm:spPr/>
      <dgm:t>
        <a:bodyPr/>
        <a:lstStyle/>
        <a:p>
          <a:endParaRPr lang="nl-NL"/>
        </a:p>
      </dgm:t>
    </dgm:pt>
    <dgm:pt modelId="{C264EB5E-6C6C-45AA-BEB1-6365C5DE3057}" type="sibTrans" cxnId="{9182D729-5751-4014-BDA5-AC92B2C1AF88}">
      <dgm:prSet/>
      <dgm:spPr/>
      <dgm:t>
        <a:bodyPr/>
        <a:lstStyle/>
        <a:p>
          <a:endParaRPr lang="nl-NL"/>
        </a:p>
      </dgm:t>
    </dgm:pt>
    <dgm:pt modelId="{2FDA587B-0260-4102-992E-779182D29AD3}">
      <dgm:prSet phldrT="[Texte]"/>
      <dgm:spPr/>
      <dgm:t>
        <a:bodyPr/>
        <a:lstStyle/>
        <a:p>
          <a:r>
            <a:rPr lang="nl-BE" dirty="0" smtClean="0"/>
            <a:t>Plan </a:t>
          </a:r>
          <a:r>
            <a:rPr lang="nl-BE" dirty="0" err="1" smtClean="0"/>
            <a:t>d’actions</a:t>
          </a:r>
          <a:r>
            <a:rPr lang="nl-BE" dirty="0" smtClean="0"/>
            <a:t> </a:t>
          </a:r>
          <a:r>
            <a:rPr lang="nl-BE" dirty="0" err="1" smtClean="0"/>
            <a:t>triennal</a:t>
          </a:r>
          <a:endParaRPr lang="nl-NL" dirty="0"/>
        </a:p>
      </dgm:t>
    </dgm:pt>
    <dgm:pt modelId="{1D276364-A0D2-463C-ADA4-5C719D869D33}" type="parTrans" cxnId="{5AD7272A-78EB-434B-AEBA-9F43665B9B04}">
      <dgm:prSet/>
      <dgm:spPr/>
      <dgm:t>
        <a:bodyPr/>
        <a:lstStyle/>
        <a:p>
          <a:endParaRPr lang="nl-NL"/>
        </a:p>
      </dgm:t>
    </dgm:pt>
    <dgm:pt modelId="{BE5BD7EE-E46A-4EC4-8DD4-7C146127A8AF}" type="sibTrans" cxnId="{5AD7272A-78EB-434B-AEBA-9F43665B9B04}">
      <dgm:prSet/>
      <dgm:spPr/>
      <dgm:t>
        <a:bodyPr/>
        <a:lstStyle/>
        <a:p>
          <a:endParaRPr lang="nl-NL"/>
        </a:p>
      </dgm:t>
    </dgm:pt>
    <dgm:pt modelId="{F83A93A7-A9B2-49A3-B1D2-7011518F70F0}" type="pres">
      <dgm:prSet presAssocID="{A4CAFEF9-7FFD-48EF-AAE3-96AA25E1A16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409FC65C-C0E2-4447-8C9D-E6650794BF17}" type="pres">
      <dgm:prSet presAssocID="{27A54525-17C1-4A7B-B2CD-E15800CC4D89}" presName="composite" presStyleCnt="0"/>
      <dgm:spPr/>
    </dgm:pt>
    <dgm:pt modelId="{D717C61E-48CF-4891-8A40-85ACEC80D27E}" type="pres">
      <dgm:prSet presAssocID="{27A54525-17C1-4A7B-B2CD-E15800CC4D8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108FC80-A536-4B85-9AFE-9D6B5608F902}" type="pres">
      <dgm:prSet presAssocID="{27A54525-17C1-4A7B-B2CD-E15800CC4D89}" presName="descendantText" presStyleLbl="alignAcc1" presStyleIdx="0" presStyleCnt="3" custLinFactNeighborY="641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EF5E968-BA73-4267-A171-9EE1A8306BC8}" type="pres">
      <dgm:prSet presAssocID="{5A4AC7D1-07B9-4FF5-912B-C5F2E2E7F642}" presName="sp" presStyleCnt="0"/>
      <dgm:spPr/>
    </dgm:pt>
    <dgm:pt modelId="{35A28326-0C84-4B59-AF80-C7AD20A6E4E5}" type="pres">
      <dgm:prSet presAssocID="{1443D2FA-26E5-4AA7-9FA8-AB15D005939B}" presName="composite" presStyleCnt="0"/>
      <dgm:spPr/>
    </dgm:pt>
    <dgm:pt modelId="{88021B80-6E01-40FA-B1FD-272F4449C707}" type="pres">
      <dgm:prSet presAssocID="{1443D2FA-26E5-4AA7-9FA8-AB15D005939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C5BD988-C8CE-4371-BCA6-1B83B7D58FE5}" type="pres">
      <dgm:prSet presAssocID="{1443D2FA-26E5-4AA7-9FA8-AB15D005939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E890011-F92D-443E-ABE3-21F415D84D96}" type="pres">
      <dgm:prSet presAssocID="{0A512F33-BB5B-4A91-9693-3A0AC0E92707}" presName="sp" presStyleCnt="0"/>
      <dgm:spPr/>
    </dgm:pt>
    <dgm:pt modelId="{34A7E354-7AC8-4DBE-8A5D-93A48F85D48F}" type="pres">
      <dgm:prSet presAssocID="{7F7F7B1F-E077-4E3E-9436-A921458F2ABE}" presName="composite" presStyleCnt="0"/>
      <dgm:spPr/>
    </dgm:pt>
    <dgm:pt modelId="{4BD57F3E-7C44-4865-BC26-CEA6537C9A0D}" type="pres">
      <dgm:prSet presAssocID="{7F7F7B1F-E077-4E3E-9436-A921458F2ABE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317A5A25-3AB7-4393-B0EF-0C953E29AD45}" type="pres">
      <dgm:prSet presAssocID="{7F7F7B1F-E077-4E3E-9436-A921458F2ABE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33D4B9BC-C7C5-4309-A0A2-623716BFF8ED}" type="presOf" srcId="{8A26A8B2-2B93-457B-856F-178CDE38FE2B}" destId="{317A5A25-3AB7-4393-B0EF-0C953E29AD45}" srcOrd="0" destOrd="2" presId="urn:microsoft.com/office/officeart/2005/8/layout/chevron2"/>
    <dgm:cxn modelId="{9182D729-5751-4014-BDA5-AC92B2C1AF88}" srcId="{7F7F7B1F-E077-4E3E-9436-A921458F2ABE}" destId="{8A26A8B2-2B93-457B-856F-178CDE38FE2B}" srcOrd="2" destOrd="0" parTransId="{AFD0A2E8-4426-43CB-BBC7-252E60CCE797}" sibTransId="{C264EB5E-6C6C-45AA-BEB1-6365C5DE3057}"/>
    <dgm:cxn modelId="{52B95F1A-1B27-4F94-A863-D570AE48B593}" srcId="{27A54525-17C1-4A7B-B2CD-E15800CC4D89}" destId="{437A57C6-8AA6-4424-92AE-CD6990A41631}" srcOrd="0" destOrd="0" parTransId="{924E56CC-4AD1-45BD-A9C9-F853ADC37B35}" sibTransId="{AC5E4B38-7278-44D5-A779-34D89C958888}"/>
    <dgm:cxn modelId="{E678E56B-8AD1-4F18-8511-0F684C1CB1C7}" type="presOf" srcId="{90967D33-528C-4C02-9D10-6637E5AB69B8}" destId="{317A5A25-3AB7-4393-B0EF-0C953E29AD45}" srcOrd="0" destOrd="0" presId="urn:microsoft.com/office/officeart/2005/8/layout/chevron2"/>
    <dgm:cxn modelId="{5AD7272A-78EB-434B-AEBA-9F43665B9B04}" srcId="{7F7F7B1F-E077-4E3E-9436-A921458F2ABE}" destId="{2FDA587B-0260-4102-992E-779182D29AD3}" srcOrd="1" destOrd="0" parTransId="{1D276364-A0D2-463C-ADA4-5C719D869D33}" sibTransId="{BE5BD7EE-E46A-4EC4-8DD4-7C146127A8AF}"/>
    <dgm:cxn modelId="{F67E9ECF-CDAA-4F96-8ADA-C82D49A45E14}" srcId="{A4CAFEF9-7FFD-48EF-AAE3-96AA25E1A162}" destId="{27A54525-17C1-4A7B-B2CD-E15800CC4D89}" srcOrd="0" destOrd="0" parTransId="{5C892FE0-CFF0-4227-A77D-828E4F8DE436}" sibTransId="{5A4AC7D1-07B9-4FF5-912B-C5F2E2E7F642}"/>
    <dgm:cxn modelId="{ACB30D11-9604-4828-BECF-6996309AF64C}" type="presOf" srcId="{437A57C6-8AA6-4424-92AE-CD6990A41631}" destId="{4108FC80-A536-4B85-9AFE-9D6B5608F902}" srcOrd="0" destOrd="0" presId="urn:microsoft.com/office/officeart/2005/8/layout/chevron2"/>
    <dgm:cxn modelId="{86333256-8AB1-4B6E-8DFB-27B397761966}" type="presOf" srcId="{1443D2FA-26E5-4AA7-9FA8-AB15D005939B}" destId="{88021B80-6E01-40FA-B1FD-272F4449C707}" srcOrd="0" destOrd="0" presId="urn:microsoft.com/office/officeart/2005/8/layout/chevron2"/>
    <dgm:cxn modelId="{8D7EC83E-E9B3-41D3-A06D-55C9566F19D3}" srcId="{A4CAFEF9-7FFD-48EF-AAE3-96AA25E1A162}" destId="{1443D2FA-26E5-4AA7-9FA8-AB15D005939B}" srcOrd="1" destOrd="0" parTransId="{D81079BC-E9FE-4BF1-A16D-4E14E4B287EF}" sibTransId="{0A512F33-BB5B-4A91-9693-3A0AC0E92707}"/>
    <dgm:cxn modelId="{91DA43EB-E51F-4C67-9B3E-01CEAF385D64}" type="presOf" srcId="{7F7F7B1F-E077-4E3E-9436-A921458F2ABE}" destId="{4BD57F3E-7C44-4865-BC26-CEA6537C9A0D}" srcOrd="0" destOrd="0" presId="urn:microsoft.com/office/officeart/2005/8/layout/chevron2"/>
    <dgm:cxn modelId="{60D78EB2-B20F-4EAD-8625-E5E33529C5F3}" srcId="{7F7F7B1F-E077-4E3E-9436-A921458F2ABE}" destId="{90967D33-528C-4C02-9D10-6637E5AB69B8}" srcOrd="0" destOrd="0" parTransId="{56A09968-4DB4-495C-A301-0FF56003721F}" sibTransId="{0B1CE0EC-5817-417F-A77F-79020A5713F5}"/>
    <dgm:cxn modelId="{771E5D0F-E940-4203-ACDC-7C19535BA662}" type="presOf" srcId="{2FDA587B-0260-4102-992E-779182D29AD3}" destId="{317A5A25-3AB7-4393-B0EF-0C953E29AD45}" srcOrd="0" destOrd="1" presId="urn:microsoft.com/office/officeart/2005/8/layout/chevron2"/>
    <dgm:cxn modelId="{01DF25FF-A667-4BA4-BB52-34885324F60A}" type="presOf" srcId="{EF750D04-43B4-48D3-8A91-407A64DB3B73}" destId="{1C5BD988-C8CE-4371-BCA6-1B83B7D58FE5}" srcOrd="0" destOrd="0" presId="urn:microsoft.com/office/officeart/2005/8/layout/chevron2"/>
    <dgm:cxn modelId="{E732527E-00ED-4F45-B915-2305B28B3D32}" type="presOf" srcId="{A4CAFEF9-7FFD-48EF-AAE3-96AA25E1A162}" destId="{F83A93A7-A9B2-49A3-B1D2-7011518F70F0}" srcOrd="0" destOrd="0" presId="urn:microsoft.com/office/officeart/2005/8/layout/chevron2"/>
    <dgm:cxn modelId="{2CD245F6-C77E-4762-87DD-940E996950C4}" srcId="{1443D2FA-26E5-4AA7-9FA8-AB15D005939B}" destId="{EF750D04-43B4-48D3-8A91-407A64DB3B73}" srcOrd="0" destOrd="0" parTransId="{71E143A1-DC6F-433B-B58E-0C83E4AF3D70}" sibTransId="{9AF1DEFF-D6AD-41D5-B539-A201F3B80C73}"/>
    <dgm:cxn modelId="{9F2702D4-6997-4360-883D-6FBBF3C32EF1}" type="presOf" srcId="{27A54525-17C1-4A7B-B2CD-E15800CC4D89}" destId="{D717C61E-48CF-4891-8A40-85ACEC80D27E}" srcOrd="0" destOrd="0" presId="urn:microsoft.com/office/officeart/2005/8/layout/chevron2"/>
    <dgm:cxn modelId="{57E54D3D-B02D-403F-99EC-D4166148C5E6}" srcId="{A4CAFEF9-7FFD-48EF-AAE3-96AA25E1A162}" destId="{7F7F7B1F-E077-4E3E-9436-A921458F2ABE}" srcOrd="2" destOrd="0" parTransId="{512F2FA6-22BB-4C67-BF2B-9F34995D290C}" sibTransId="{6968FF18-06DF-417E-A95E-1F4CDE4D20A5}"/>
    <dgm:cxn modelId="{3B2FE8DA-157E-4A67-9BB2-7653591A5A3D}" type="presParOf" srcId="{F83A93A7-A9B2-49A3-B1D2-7011518F70F0}" destId="{409FC65C-C0E2-4447-8C9D-E6650794BF17}" srcOrd="0" destOrd="0" presId="urn:microsoft.com/office/officeart/2005/8/layout/chevron2"/>
    <dgm:cxn modelId="{ADE12060-E157-413E-B8EC-2F9A41F7FA0F}" type="presParOf" srcId="{409FC65C-C0E2-4447-8C9D-E6650794BF17}" destId="{D717C61E-48CF-4891-8A40-85ACEC80D27E}" srcOrd="0" destOrd="0" presId="urn:microsoft.com/office/officeart/2005/8/layout/chevron2"/>
    <dgm:cxn modelId="{AB7050BA-8864-41AB-BE86-4E263C86C3ED}" type="presParOf" srcId="{409FC65C-C0E2-4447-8C9D-E6650794BF17}" destId="{4108FC80-A536-4B85-9AFE-9D6B5608F902}" srcOrd="1" destOrd="0" presId="urn:microsoft.com/office/officeart/2005/8/layout/chevron2"/>
    <dgm:cxn modelId="{7D7EFDD1-36D1-483A-8796-2C6B8CE670CB}" type="presParOf" srcId="{F83A93A7-A9B2-49A3-B1D2-7011518F70F0}" destId="{4EF5E968-BA73-4267-A171-9EE1A8306BC8}" srcOrd="1" destOrd="0" presId="urn:microsoft.com/office/officeart/2005/8/layout/chevron2"/>
    <dgm:cxn modelId="{AAE2313C-642A-4919-8A21-4FD02289C4DD}" type="presParOf" srcId="{F83A93A7-A9B2-49A3-B1D2-7011518F70F0}" destId="{35A28326-0C84-4B59-AF80-C7AD20A6E4E5}" srcOrd="2" destOrd="0" presId="urn:microsoft.com/office/officeart/2005/8/layout/chevron2"/>
    <dgm:cxn modelId="{9A42F6BA-5471-4DE6-BC25-A6DB1821011B}" type="presParOf" srcId="{35A28326-0C84-4B59-AF80-C7AD20A6E4E5}" destId="{88021B80-6E01-40FA-B1FD-272F4449C707}" srcOrd="0" destOrd="0" presId="urn:microsoft.com/office/officeart/2005/8/layout/chevron2"/>
    <dgm:cxn modelId="{FFCC40F4-1080-4240-A6BB-96C812D49969}" type="presParOf" srcId="{35A28326-0C84-4B59-AF80-C7AD20A6E4E5}" destId="{1C5BD988-C8CE-4371-BCA6-1B83B7D58FE5}" srcOrd="1" destOrd="0" presId="urn:microsoft.com/office/officeart/2005/8/layout/chevron2"/>
    <dgm:cxn modelId="{BB164A88-1329-4E87-9682-EFF247DC1A72}" type="presParOf" srcId="{F83A93A7-A9B2-49A3-B1D2-7011518F70F0}" destId="{AE890011-F92D-443E-ABE3-21F415D84D96}" srcOrd="3" destOrd="0" presId="urn:microsoft.com/office/officeart/2005/8/layout/chevron2"/>
    <dgm:cxn modelId="{5AE20FD4-35E2-469A-A536-262BE2E15FC0}" type="presParOf" srcId="{F83A93A7-A9B2-49A3-B1D2-7011518F70F0}" destId="{34A7E354-7AC8-4DBE-8A5D-93A48F85D48F}" srcOrd="4" destOrd="0" presId="urn:microsoft.com/office/officeart/2005/8/layout/chevron2"/>
    <dgm:cxn modelId="{0165DB94-B2F2-4EB5-A287-4B3E90C2EDF8}" type="presParOf" srcId="{34A7E354-7AC8-4DBE-8A5D-93A48F85D48F}" destId="{4BD57F3E-7C44-4865-BC26-CEA6537C9A0D}" srcOrd="0" destOrd="0" presId="urn:microsoft.com/office/officeart/2005/8/layout/chevron2"/>
    <dgm:cxn modelId="{0B199362-9D3C-4618-9466-C5A240F4F420}" type="presParOf" srcId="{34A7E354-7AC8-4DBE-8A5D-93A48F85D48F}" destId="{317A5A25-3AB7-4393-B0EF-0C953E29AD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EBD11-6E66-4CDA-A8EE-4E6F9C008662}">
      <dsp:nvSpPr>
        <dsp:cNvPr id="0" name=""/>
        <dsp:cNvSpPr/>
      </dsp:nvSpPr>
      <dsp:spPr>
        <a:xfrm rot="5400000">
          <a:off x="-177702" y="178891"/>
          <a:ext cx="1184680" cy="8292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200" kern="1200" dirty="0" smtClean="0"/>
            <a:t>Portée du </a:t>
          </a:r>
          <a:r>
            <a:rPr lang="nl-BE" sz="1200" kern="1200" dirty="0" err="1" smtClean="0"/>
            <a:t>traitement</a:t>
          </a:r>
          <a:r>
            <a:rPr lang="nl-BE" sz="1200" kern="1200" dirty="0" smtClean="0"/>
            <a:t> </a:t>
          </a:r>
          <a:endParaRPr lang="nl-NL" sz="1200" kern="1200" dirty="0"/>
        </a:p>
      </dsp:txBody>
      <dsp:txXfrm rot="-5400000">
        <a:off x="0" y="415827"/>
        <a:ext cx="829276" cy="355404"/>
      </dsp:txXfrm>
    </dsp:sp>
    <dsp:sp modelId="{4AF67F04-0415-49D1-B3A2-FA01CE22EFC6}">
      <dsp:nvSpPr>
        <dsp:cNvPr id="0" name=""/>
        <dsp:cNvSpPr/>
      </dsp:nvSpPr>
      <dsp:spPr>
        <a:xfrm rot="5400000">
          <a:off x="1621652" y="-791187"/>
          <a:ext cx="770042" cy="23547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smtClean="0"/>
            <a:t>Type de </a:t>
          </a:r>
          <a:r>
            <a:rPr lang="nl-BE" sz="1500" kern="1200" dirty="0" err="1" smtClean="0"/>
            <a:t>données</a:t>
          </a:r>
          <a:r>
            <a:rPr lang="nl-BE" sz="1500" kern="1200" dirty="0" smtClean="0"/>
            <a:t> </a:t>
          </a:r>
          <a:r>
            <a:rPr lang="nl-BE" sz="1500" kern="1200" dirty="0" err="1" smtClean="0"/>
            <a:t>traitées</a:t>
          </a:r>
          <a:endParaRPr lang="nl-N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err="1" smtClean="0"/>
            <a:t>Contraintes</a:t>
          </a:r>
          <a:r>
            <a:rPr lang="nl-BE" sz="1500" kern="1200" dirty="0" smtClean="0"/>
            <a:t> et </a:t>
          </a:r>
          <a:r>
            <a:rPr lang="nl-BE" sz="1500" kern="1200" dirty="0" err="1" smtClean="0"/>
            <a:t>obligations</a:t>
          </a:r>
          <a:r>
            <a:rPr lang="nl-BE" sz="1500" kern="1200" dirty="0" smtClean="0"/>
            <a:t> métier </a:t>
          </a:r>
          <a:endParaRPr lang="nl-NL" sz="1500" kern="1200" dirty="0"/>
        </a:p>
      </dsp:txBody>
      <dsp:txXfrm rot="-5400000">
        <a:off x="829276" y="38779"/>
        <a:ext cx="2317204" cy="694862"/>
      </dsp:txXfrm>
    </dsp:sp>
    <dsp:sp modelId="{A9C9FE52-9DDA-45E2-A9E8-7416954D1E59}">
      <dsp:nvSpPr>
        <dsp:cNvPr id="0" name=""/>
        <dsp:cNvSpPr/>
      </dsp:nvSpPr>
      <dsp:spPr>
        <a:xfrm rot="5400000">
          <a:off x="-177702" y="1154243"/>
          <a:ext cx="1184680" cy="8292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200" kern="1200" dirty="0" smtClean="0"/>
            <a:t>Impacts Métiers</a:t>
          </a:r>
          <a:endParaRPr lang="nl-NL" sz="1200" kern="1200" dirty="0"/>
        </a:p>
      </dsp:txBody>
      <dsp:txXfrm rot="-5400000">
        <a:off x="0" y="1391179"/>
        <a:ext cx="829276" cy="355404"/>
      </dsp:txXfrm>
    </dsp:sp>
    <dsp:sp modelId="{7319FEB5-E77D-493C-BAED-0182BC4AF395}">
      <dsp:nvSpPr>
        <dsp:cNvPr id="0" name=""/>
        <dsp:cNvSpPr/>
      </dsp:nvSpPr>
      <dsp:spPr>
        <a:xfrm rot="5400000">
          <a:off x="1621652" y="184165"/>
          <a:ext cx="770042" cy="23547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err="1" smtClean="0"/>
            <a:t>Scénarios</a:t>
          </a:r>
          <a:r>
            <a:rPr lang="nl-BE" sz="1500" kern="1200" dirty="0" smtClean="0"/>
            <a:t> </a:t>
          </a:r>
          <a:r>
            <a:rPr lang="nl-BE" sz="1500" kern="1200" dirty="0" err="1" smtClean="0"/>
            <a:t>critiques</a:t>
          </a:r>
          <a:r>
            <a:rPr lang="nl-BE" sz="1500" kern="1200" dirty="0" smtClean="0"/>
            <a:t> </a:t>
          </a:r>
          <a:endParaRPr lang="nl-NL" sz="1500" kern="1200" dirty="0"/>
        </a:p>
      </dsp:txBody>
      <dsp:txXfrm rot="-5400000">
        <a:off x="829276" y="1014131"/>
        <a:ext cx="2317204" cy="694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2919" cy="339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4599" y="1"/>
            <a:ext cx="4302919" cy="3399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itchFamily="-84" charset="-128"/>
              </a:defRPr>
            </a:lvl1pPr>
          </a:lstStyle>
          <a:p>
            <a:pPr>
              <a:defRPr/>
            </a:pPr>
            <a:fld id="{65E14678-9144-4477-BB75-7D3DFDD19D13}" type="datetimeFigureOut">
              <a:rPr lang="fr-FR" altLang="fr-FR"/>
              <a:pPr>
                <a:defRPr/>
              </a:pPr>
              <a:t>25/04/2017</a:t>
            </a:fld>
            <a:endParaRPr lang="fr-FR" alt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2" y="6458120"/>
            <a:ext cx="4302919" cy="339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4599" y="6458120"/>
            <a:ext cx="4302919" cy="3399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9180FF1-0EFB-49AE-8888-823085D1F4C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225193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91BD2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7" descr="eWBS - Revision logo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062663"/>
            <a:ext cx="17176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eWBS - BCED - RV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700088"/>
            <a:ext cx="29972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1157941" y="4102847"/>
            <a:ext cx="7509435" cy="105186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2F8AC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</a:t>
            </a:r>
          </a:p>
        </p:txBody>
      </p:sp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1157941" y="2558518"/>
            <a:ext cx="7509435" cy="1538883"/>
          </a:xfrm>
        </p:spPr>
        <p:txBody>
          <a:bodyPr>
            <a:noAutofit/>
          </a:bodyPr>
          <a:lstStyle>
            <a:lvl1pPr algn="r">
              <a:defRPr sz="5000" b="1">
                <a:solidFill>
                  <a:srgbClr val="7D777B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5977501"/>
            <a:ext cx="1762632" cy="5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1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rnièr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Ellipse 2"/>
          <p:cNvSpPr/>
          <p:nvPr userDrawn="1"/>
        </p:nvSpPr>
        <p:spPr>
          <a:xfrm>
            <a:off x="7277100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" name="Image 10" descr="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1276350"/>
            <a:ext cx="54991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97075"/>
            <a:ext cx="9144000" cy="1704975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7" name="Image 10" descr="eWBS - BCED - Blan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2335213"/>
            <a:ext cx="27828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19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82691-993A-415C-9BC3-535B7308936A}" type="datetimeFigureOut">
              <a:rPr lang="fr-BE" smtClean="0"/>
              <a:t>25/04/2017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05EA-C396-4703-9FB1-BC3EB05840B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476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91BD2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01713" y="387350"/>
            <a:ext cx="7685087" cy="9652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001713" y="1822450"/>
            <a:ext cx="7685087" cy="430371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6060998"/>
            <a:ext cx="1510443" cy="4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9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lai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EBB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Ellipse 4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7" descr="eWBS - BCED - Blanc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700088"/>
            <a:ext cx="29972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1157941" y="2558518"/>
            <a:ext cx="7509435" cy="1538883"/>
          </a:xfrm>
        </p:spPr>
        <p:txBody>
          <a:bodyPr>
            <a:noAutofit/>
          </a:bodyPr>
          <a:lstStyle>
            <a:lvl1pPr algn="r"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1157941" y="4102847"/>
            <a:ext cx="7509435" cy="105186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</a:t>
            </a:r>
          </a:p>
        </p:txBody>
      </p:sp>
    </p:spTree>
    <p:extLst>
      <p:ext uri="{BB962C8B-B14F-4D97-AF65-F5344CB8AC3E}">
        <p14:creationId xmlns:p14="http://schemas.microsoft.com/office/powerpoint/2010/main" val="166283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5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124FDE-34CE-43CA-895A-A5A09D549DA1}" type="slidenum">
              <a:rPr lang="fr-FR" altLang="fr-FR"/>
              <a:pPr/>
              <a:t>‹N°›</a:t>
            </a:fld>
            <a:endParaRPr lang="fr-FR" alt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1" y="5914667"/>
            <a:ext cx="1814470" cy="5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re, contenu et image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059" y="1823196"/>
            <a:ext cx="4041587" cy="430296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63882" y="1823196"/>
            <a:ext cx="3322918" cy="4302967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247AF1-7DB0-4968-AC25-6EB3AC8B2924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6588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001060" y="1823197"/>
            <a:ext cx="7685740" cy="33809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3"/>
          </p:nvPr>
        </p:nvSpPr>
        <p:spPr>
          <a:xfrm>
            <a:off x="1001060" y="5332143"/>
            <a:ext cx="7685739" cy="608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AEEC7928-E6D9-48ED-8667-B04668651666}" type="slidenum">
              <a:rPr lang="fr-FR" altLang="fr-FR"/>
              <a:pPr/>
              <a:t>‹N°›</a:t>
            </a:fld>
            <a:endParaRPr lang="fr-FR" alt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5977501"/>
            <a:ext cx="1762632" cy="5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4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393EDC-7448-435E-BF71-71FEF4E37777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5217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3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0650BD-8C13-46F5-8DB3-0A54142D5DB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4790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nièr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Ellipse 2"/>
          <p:cNvSpPr/>
          <p:nvPr userDrawn="1"/>
        </p:nvSpPr>
        <p:spPr>
          <a:xfrm>
            <a:off x="7277100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" name="Image 10" descr="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1276350"/>
            <a:ext cx="54991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97075"/>
            <a:ext cx="9144000" cy="1704975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7" name="Image 10" descr="eWBS - Revision logo - Blan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2798763"/>
            <a:ext cx="27828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91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001713" y="387350"/>
            <a:ext cx="7685087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et modifiez le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001713" y="1822450"/>
            <a:ext cx="7685087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01713" y="6181725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A89DA3"/>
                </a:solidFill>
              </a:defRPr>
            </a:lvl1pPr>
          </a:lstStyle>
          <a:p>
            <a:fld id="{98B310D5-D51C-4BEA-B187-9C31A8C9BA90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269875" indent="-271463" algn="l" defTabSz="457200" rtl="0" eaLnBrk="0" fontAlgn="base" hangingPunct="0">
        <a:spcBef>
          <a:spcPct val="0"/>
        </a:spcBef>
        <a:spcAft>
          <a:spcPct val="0"/>
        </a:spcAft>
        <a:buClr>
          <a:srgbClr val="8EBA3B"/>
        </a:buClr>
        <a:buFont typeface="Arial" charset="0"/>
        <a:buChar char="•"/>
        <a:defRPr sz="3000" kern="1200">
          <a:solidFill>
            <a:srgbClr val="7D777B"/>
          </a:solidFill>
          <a:latin typeface="Arial"/>
          <a:ea typeface="ＭＳ Ｐゴシック" charset="0"/>
          <a:cs typeface="Arial"/>
        </a:defRPr>
      </a:lvl1pPr>
      <a:lvl2pPr marL="541338" indent="-295275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sz="2600" kern="1200">
          <a:solidFill>
            <a:srgbClr val="7D777B"/>
          </a:solidFill>
          <a:latin typeface="Arial"/>
          <a:ea typeface="ＭＳ Ｐゴシック" charset="0"/>
          <a:cs typeface="Arial"/>
        </a:defRPr>
      </a:lvl2pPr>
      <a:lvl3pPr marL="806450" indent="-246063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sz="2200" kern="1200">
          <a:solidFill>
            <a:srgbClr val="A89DA3"/>
          </a:solidFill>
          <a:latin typeface="Arial"/>
          <a:ea typeface="ＭＳ Ｐゴシック" charset="0"/>
          <a:cs typeface="Arial"/>
        </a:defRPr>
      </a:lvl3pPr>
      <a:lvl4pPr marL="1077913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kern="1200">
          <a:solidFill>
            <a:srgbClr val="A89DA3"/>
          </a:solidFill>
          <a:latin typeface="Arial"/>
          <a:ea typeface="ＭＳ Ｐゴシック" charset="0"/>
          <a:cs typeface="Arial"/>
        </a:defRPr>
      </a:lvl4pPr>
      <a:lvl5pPr marL="1341438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kern="1200">
          <a:solidFill>
            <a:srgbClr val="A89DA3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G"/><Relationship Id="rId5" Type="http://schemas.openxmlformats.org/officeDocument/2006/relationships/image" Target="../media/image10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6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canon@ensemblesimplifions.be" TargetMode="External"/><Relationship Id="rId2" Type="http://schemas.openxmlformats.org/officeDocument/2006/relationships/hyperlink" Target="https://github.com/pcanon/BCED-ARTEMIS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ous-titre 1"/>
          <p:cNvSpPr>
            <a:spLocks noGrp="1"/>
          </p:cNvSpPr>
          <p:nvPr>
            <p:ph type="subTitle" idx="1"/>
          </p:nvPr>
        </p:nvSpPr>
        <p:spPr>
          <a:xfrm>
            <a:off x="1157288" y="4194175"/>
            <a:ext cx="7510462" cy="1052513"/>
          </a:xfrm>
        </p:spPr>
        <p:txBody>
          <a:bodyPr>
            <a:normAutofit/>
          </a:bodyPr>
          <a:lstStyle/>
          <a:p>
            <a:pPr eaLnBrk="1" hangingPunct="1"/>
            <a:r>
              <a:rPr lang="fr-FR" altLang="fr-FR" sz="2000" dirty="0" smtClean="0">
                <a:latin typeface="Arial" charset="0"/>
                <a:ea typeface="ＭＳ Ｐゴシック" pitchFamily="34" charset="-128"/>
                <a:cs typeface="Arial" charset="0"/>
              </a:rPr>
              <a:t>Philippe Canon ● Conseiller en sécurité ●&lt;Lieu&gt;</a:t>
            </a:r>
            <a:r>
              <a:rPr lang="fr-FR" altLang="fr-FR" sz="2000" dirty="0"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fr-FR" altLang="fr-FR" sz="2000" dirty="0" smtClean="0">
                <a:latin typeface="Arial" charset="0"/>
                <a:ea typeface="ＭＳ Ｐゴシック" pitchFamily="34" charset="-128"/>
                <a:cs typeface="Arial" charset="0"/>
              </a:rPr>
              <a:t>●&lt;Date&gt;</a:t>
            </a:r>
          </a:p>
        </p:txBody>
      </p:sp>
      <p:sp>
        <p:nvSpPr>
          <p:cNvPr id="13315" name="Titre 2"/>
          <p:cNvSpPr>
            <a:spLocks noGrp="1"/>
          </p:cNvSpPr>
          <p:nvPr>
            <p:ph type="ctrTitle"/>
          </p:nvPr>
        </p:nvSpPr>
        <p:spPr>
          <a:xfrm>
            <a:off x="1157288" y="3551464"/>
            <a:ext cx="7510462" cy="545874"/>
          </a:xfrm>
        </p:spPr>
        <p:txBody>
          <a:bodyPr/>
          <a:lstStyle/>
          <a:p>
            <a:pPr eaLnBrk="1" hangingPunct="1"/>
            <a:r>
              <a:rPr lang="fr-FR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/>
            </a:r>
            <a:br>
              <a:rPr lang="fr-FR" altLang="fr-FR" dirty="0" smtClean="0">
                <a:latin typeface="Arial" charset="0"/>
                <a:ea typeface="ＭＳ Ｐゴシック" pitchFamily="34" charset="-128"/>
                <a:cs typeface="Arial" charset="0"/>
              </a:rPr>
            </a:br>
            <a:r>
              <a:rPr lang="fr-FR" altLang="fr-FR" sz="2400" dirty="0" smtClean="0">
                <a:latin typeface="Arial" charset="0"/>
                <a:ea typeface="ＭＳ Ｐゴシック" pitchFamily="34" charset="-128"/>
                <a:cs typeface="Arial" charset="0"/>
              </a:rPr>
              <a:t>Analyse de risques des systèmes d’information</a:t>
            </a:r>
            <a:endParaRPr lang="fr-FR" altLang="fr-FR" dirty="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06" y="2374886"/>
            <a:ext cx="4367912" cy="136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387350"/>
            <a:ext cx="8142287" cy="965200"/>
          </a:xfrm>
        </p:spPr>
        <p:txBody>
          <a:bodyPr/>
          <a:lstStyle/>
          <a:p>
            <a:r>
              <a:rPr lang="fr-FR" dirty="0" smtClean="0"/>
              <a:t>Recherche vulnérabilités : MEHARI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 descr="Capture d’écran 2017-03-23 à 10.3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1352550"/>
            <a:ext cx="6797775" cy="501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387350"/>
            <a:ext cx="8142287" cy="965200"/>
          </a:xfrm>
        </p:spPr>
        <p:txBody>
          <a:bodyPr/>
          <a:lstStyle/>
          <a:p>
            <a:r>
              <a:rPr lang="fr-FR" dirty="0" smtClean="0"/>
              <a:t>Recherche vulnérabilités : MEHARI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fr-FR" dirty="0" smtClean="0"/>
              <a:t>Démarche « outil » (</a:t>
            </a:r>
            <a:r>
              <a:rPr lang="fr-FR" dirty="0" err="1" smtClean="0"/>
              <a:t>xsl</a:t>
            </a:r>
            <a:r>
              <a:rPr lang="fr-FR" dirty="0" smtClean="0"/>
              <a:t>) </a:t>
            </a:r>
            <a:r>
              <a:rPr lang="mr-IN" dirty="0" smtClean="0"/>
              <a:t>–</a:t>
            </a:r>
            <a:r>
              <a:rPr lang="fr-FR" dirty="0" smtClean="0"/>
              <a:t> méthode</a:t>
            </a:r>
          </a:p>
          <a:p>
            <a:pPr marL="457200" indent="-457200"/>
            <a:r>
              <a:rPr lang="fr-FR" dirty="0" smtClean="0"/>
              <a:t>Calcul de vraisemblance automatique</a:t>
            </a:r>
          </a:p>
          <a:p>
            <a:pPr marL="457200" indent="-457200"/>
            <a:r>
              <a:rPr lang="fr-FR" dirty="0" smtClean="0"/>
              <a:t>Basé sur d’importants référentiels</a:t>
            </a:r>
          </a:p>
          <a:p>
            <a:pPr marL="457200" indent="-457200"/>
            <a:r>
              <a:rPr lang="fr-FR" dirty="0" smtClean="0"/>
              <a:t>Problème de la (grande) complexité : </a:t>
            </a:r>
          </a:p>
          <a:p>
            <a:pPr marL="728663" lvl="1" indent="-457200"/>
            <a:r>
              <a:rPr lang="fr-FR" dirty="0" smtClean="0"/>
              <a:t>30 types d’actifs essentiels</a:t>
            </a:r>
          </a:p>
          <a:p>
            <a:pPr marL="728663" lvl="1" indent="-457200"/>
            <a:r>
              <a:rPr lang="fr-FR" dirty="0" smtClean="0"/>
              <a:t>Audit : 14 thèmes, + de 2000 questions !</a:t>
            </a:r>
          </a:p>
          <a:p>
            <a:pPr marL="728663" lvl="1" indent="-457200"/>
            <a:r>
              <a:rPr lang="fr-FR" dirty="0" smtClean="0"/>
              <a:t>850 scénarios d’incident !</a:t>
            </a:r>
          </a:p>
          <a:p>
            <a:pPr marL="728663" lvl="1" indent="-457200"/>
            <a:r>
              <a:rPr lang="fr-FR" dirty="0" smtClean="0"/>
              <a:t>385 mesures de sécurité</a:t>
            </a:r>
          </a:p>
          <a:p>
            <a:pPr marL="728663" lvl="1" indent="-457200"/>
            <a:endParaRPr lang="fr-FR" dirty="0" smtClean="0"/>
          </a:p>
          <a:p>
            <a:pPr marL="728663" lvl="1" indent="-457200"/>
            <a:endParaRPr lang="fr-FR" dirty="0" smtClean="0"/>
          </a:p>
          <a:p>
            <a:pPr marL="457200" indent="-457200"/>
            <a:endParaRPr lang="fr-FR" dirty="0" smtClean="0"/>
          </a:p>
          <a:p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757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ISO27001:2005</a:t>
            </a:r>
            <a:r>
              <a:rPr lang="fr-BE" dirty="0" smtClean="0"/>
              <a:t>	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6977" y="1512207"/>
            <a:ext cx="8395380" cy="4303713"/>
          </a:xfrm>
        </p:spPr>
        <p:txBody>
          <a:bodyPr/>
          <a:lstStyle/>
          <a:p>
            <a:pPr marL="0" indent="0">
              <a:buNone/>
            </a:pPr>
            <a:r>
              <a:rPr lang="fr-BE" sz="3200" dirty="0"/>
              <a:t>4.2 Établissement et management du </a:t>
            </a:r>
            <a:r>
              <a:rPr lang="fr-BE" sz="3200" dirty="0"/>
              <a:t>SMSI</a:t>
            </a:r>
          </a:p>
          <a:p>
            <a:pPr marL="0" indent="0">
              <a:buNone/>
            </a:pPr>
            <a:r>
              <a:rPr lang="fr-BE" sz="3200" dirty="0"/>
              <a:t>4.2.1 Établissement du </a:t>
            </a:r>
            <a:r>
              <a:rPr lang="fr-BE" sz="3200" dirty="0"/>
              <a:t>SMSI</a:t>
            </a:r>
          </a:p>
          <a:p>
            <a:r>
              <a:rPr lang="fr-BE" sz="3200" dirty="0"/>
              <a:t>L'organisme doit effectuer les tâches suivantes</a:t>
            </a:r>
            <a:r>
              <a:rPr lang="fr-BE" sz="3200" dirty="0"/>
              <a:t>:</a:t>
            </a:r>
          </a:p>
          <a:p>
            <a:r>
              <a:rPr lang="fr-BE" sz="3200" dirty="0"/>
              <a:t>(…)</a:t>
            </a:r>
          </a:p>
          <a:p>
            <a:pPr lvl="1"/>
            <a:r>
              <a:rPr lang="fr-BE" sz="2800" dirty="0"/>
              <a:t>d) identifier les risques</a:t>
            </a:r>
            <a:r>
              <a:rPr lang="fr-BE" sz="2800" dirty="0"/>
              <a:t>:</a:t>
            </a:r>
          </a:p>
          <a:p>
            <a:pPr lvl="2"/>
            <a:r>
              <a:rPr lang="fr-BE" sz="2000" dirty="0" smtClean="0"/>
              <a:t>1) </a:t>
            </a:r>
            <a:r>
              <a:rPr lang="fr-BE" sz="2000" b="1" u="sng" dirty="0" smtClean="0">
                <a:solidFill>
                  <a:srgbClr val="FF0000"/>
                </a:solidFill>
              </a:rPr>
              <a:t>identifier </a:t>
            </a:r>
            <a:r>
              <a:rPr lang="fr-BE" sz="2000" b="1" u="sng" dirty="0">
                <a:solidFill>
                  <a:srgbClr val="FF0000"/>
                </a:solidFill>
              </a:rPr>
              <a:t>les actifs </a:t>
            </a:r>
            <a:r>
              <a:rPr lang="fr-BE" sz="2000" dirty="0"/>
              <a:t>relevant du domaine d'application du SMSI, ainsi que leurs </a:t>
            </a:r>
            <a:r>
              <a:rPr lang="fr-BE" sz="2000" dirty="0"/>
              <a:t>propriétaires;</a:t>
            </a:r>
            <a:endParaRPr lang="fr-BE" sz="2000" dirty="0"/>
          </a:p>
          <a:p>
            <a:pPr lvl="2"/>
            <a:r>
              <a:rPr lang="fr-BE" sz="2000" dirty="0"/>
              <a:t>2) identifier les menaces auxquelles sont confrontés ces actifs;</a:t>
            </a:r>
          </a:p>
          <a:p>
            <a:pPr lvl="2"/>
            <a:r>
              <a:rPr lang="fr-BE" sz="2000" dirty="0"/>
              <a:t>3</a:t>
            </a:r>
            <a:r>
              <a:rPr lang="fr-BE" sz="2000" dirty="0"/>
              <a:t>)…</a:t>
            </a:r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890063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ISO27001:2013</a:t>
            </a:r>
            <a:r>
              <a:rPr lang="fr-BE" dirty="0" smtClean="0"/>
              <a:t>	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9857" y="1362529"/>
            <a:ext cx="8466363" cy="4303713"/>
          </a:xfrm>
        </p:spPr>
        <p:txBody>
          <a:bodyPr/>
          <a:lstStyle/>
          <a:p>
            <a:r>
              <a:rPr lang="fr-BE" sz="2000" dirty="0"/>
              <a:t>6. Planification</a:t>
            </a:r>
          </a:p>
          <a:p>
            <a:r>
              <a:rPr lang="fr-BE" sz="2000" dirty="0"/>
              <a:t>6.1 Actions liées aux risques et opportunités</a:t>
            </a:r>
          </a:p>
          <a:p>
            <a:r>
              <a:rPr lang="fr-BE" sz="2000" dirty="0"/>
              <a:t>6.1.2 Appréciation des risques de sécurité de l’information</a:t>
            </a:r>
          </a:p>
          <a:p>
            <a:r>
              <a:rPr lang="fr-BE" sz="2000" dirty="0"/>
              <a:t>L’organisation doit définir et appliquer un processus </a:t>
            </a:r>
            <a:r>
              <a:rPr lang="fr-BE" sz="2000" dirty="0" smtClean="0"/>
              <a:t>d’appréciation </a:t>
            </a:r>
            <a:r>
              <a:rPr lang="fr-BE" sz="2000" dirty="0"/>
              <a:t>des risques de sécurité </a:t>
            </a:r>
            <a:r>
              <a:rPr lang="fr-BE" sz="2000" dirty="0" smtClean="0"/>
              <a:t>de l’information </a:t>
            </a:r>
            <a:r>
              <a:rPr lang="fr-BE" sz="2000" dirty="0"/>
              <a:t>qui : </a:t>
            </a:r>
          </a:p>
          <a:p>
            <a:r>
              <a:rPr lang="fr-BE" sz="2000" dirty="0"/>
              <a:t>(...)</a:t>
            </a:r>
          </a:p>
          <a:p>
            <a:r>
              <a:rPr lang="fr-BE" sz="2000" dirty="0"/>
              <a:t>c</a:t>
            </a:r>
            <a:r>
              <a:rPr lang="fr-BE" sz="2000" dirty="0" smtClean="0"/>
              <a:t>) identifie </a:t>
            </a:r>
            <a:r>
              <a:rPr lang="fr-BE" sz="2000" dirty="0"/>
              <a:t>les risques de sécurité de l’information:</a:t>
            </a:r>
          </a:p>
          <a:p>
            <a:r>
              <a:rPr lang="fr-BE" sz="2000" dirty="0"/>
              <a:t>1</a:t>
            </a:r>
            <a:r>
              <a:rPr lang="fr-BE" sz="2000" b="1" u="sng" dirty="0">
                <a:solidFill>
                  <a:srgbClr val="FF0000"/>
                </a:solidFill>
              </a:rPr>
              <a:t>) applique le processus d’appréciation des risques </a:t>
            </a:r>
            <a:r>
              <a:rPr lang="fr-BE" sz="2000" dirty="0"/>
              <a:t>de sécurité de l’information pour identifier </a:t>
            </a:r>
            <a:r>
              <a:rPr lang="fr-BE" sz="2000" dirty="0" smtClean="0"/>
              <a:t>les risques </a:t>
            </a:r>
            <a:r>
              <a:rPr lang="fr-BE" sz="2000" dirty="0"/>
              <a:t>liés à la perte de confidentialité, d’intégrité et de disponibilité des informations </a:t>
            </a:r>
            <a:r>
              <a:rPr lang="fr-BE" sz="2000" dirty="0" smtClean="0"/>
              <a:t>entrant dans </a:t>
            </a:r>
            <a:r>
              <a:rPr lang="fr-BE" sz="2000" dirty="0"/>
              <a:t>le domaine d’application du système de management de la sécurité de l’information; et</a:t>
            </a:r>
          </a:p>
          <a:p>
            <a:r>
              <a:rPr lang="fr-BE" sz="2000" dirty="0"/>
              <a:t>2) identifie les propriétaires des risques;</a:t>
            </a:r>
          </a:p>
          <a:p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2467761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e 6"/>
          <p:cNvSpPr/>
          <p:nvPr/>
        </p:nvSpPr>
        <p:spPr>
          <a:xfrm>
            <a:off x="234950" y="4484688"/>
            <a:ext cx="2357438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R</a:t>
            </a:r>
            <a:endParaRPr lang="fr-FR" sz="4400" dirty="0"/>
          </a:p>
        </p:txBody>
      </p:sp>
      <p:sp>
        <p:nvSpPr>
          <p:cNvPr id="8" name="Hexagone 7"/>
          <p:cNvSpPr/>
          <p:nvPr/>
        </p:nvSpPr>
        <p:spPr>
          <a:xfrm>
            <a:off x="3351213" y="4484688"/>
            <a:ext cx="2355850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I</a:t>
            </a:r>
            <a:endParaRPr lang="fr-FR" sz="4400" dirty="0"/>
          </a:p>
        </p:txBody>
      </p:sp>
      <p:sp>
        <p:nvSpPr>
          <p:cNvPr id="9" name="Hexagone 8"/>
          <p:cNvSpPr/>
          <p:nvPr/>
        </p:nvSpPr>
        <p:spPr>
          <a:xfrm>
            <a:off x="6302375" y="4484688"/>
            <a:ext cx="2174875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V</a:t>
            </a:r>
            <a:endParaRPr lang="fr-FR" sz="4400" dirty="0"/>
          </a:p>
        </p:txBody>
      </p:sp>
      <p:sp>
        <p:nvSpPr>
          <p:cNvPr id="10" name="Égal 9"/>
          <p:cNvSpPr/>
          <p:nvPr/>
        </p:nvSpPr>
        <p:spPr>
          <a:xfrm>
            <a:off x="2768600" y="5218113"/>
            <a:ext cx="514350" cy="468312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Multiplication 10"/>
          <p:cNvSpPr/>
          <p:nvPr/>
        </p:nvSpPr>
        <p:spPr>
          <a:xfrm>
            <a:off x="5788025" y="5126038"/>
            <a:ext cx="493713" cy="560387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23913" y="6407150"/>
            <a:ext cx="1258887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Risque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1288" y="6407150"/>
            <a:ext cx="12573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Impact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24638" y="6376988"/>
            <a:ext cx="1601787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Vraisemblance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4950" y="3752850"/>
            <a:ext cx="22479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Evènement</a:t>
            </a:r>
          </a:p>
        </p:txBody>
      </p:sp>
      <p:pic>
        <p:nvPicPr>
          <p:cNvPr id="18" name="Image 17" descr="comptabl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955800"/>
            <a:ext cx="250825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18" descr="Vulnerabi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293938"/>
            <a:ext cx="3116262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373438" y="3779838"/>
            <a:ext cx="2247900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Métier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06150" y="3790950"/>
            <a:ext cx="2246313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Vulnérabilité</a:t>
            </a:r>
          </a:p>
        </p:txBody>
      </p:sp>
      <p:sp>
        <p:nvSpPr>
          <p:cNvPr id="23" name="Flèche vers le bas 22"/>
          <p:cNvSpPr/>
          <p:nvPr/>
        </p:nvSpPr>
        <p:spPr>
          <a:xfrm>
            <a:off x="4302125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sp>
        <p:nvSpPr>
          <p:cNvPr id="24" name="Flèche vers le bas 23"/>
          <p:cNvSpPr/>
          <p:nvPr/>
        </p:nvSpPr>
        <p:spPr>
          <a:xfrm>
            <a:off x="7154863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pic>
        <p:nvPicPr>
          <p:cNvPr id="25" name="Image 24" descr="maturity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40" y="2168525"/>
            <a:ext cx="26003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6485330" y="3778250"/>
            <a:ext cx="2246313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Maturité</a:t>
            </a:r>
          </a:p>
        </p:txBody>
      </p:sp>
      <p:sp>
        <p:nvSpPr>
          <p:cNvPr id="28" name="Ellipse 27"/>
          <p:cNvSpPr/>
          <p:nvPr/>
        </p:nvSpPr>
        <p:spPr>
          <a:xfrm>
            <a:off x="800100" y="331788"/>
            <a:ext cx="4495800" cy="1281112"/>
          </a:xfrm>
          <a:prstGeom prst="ellipse">
            <a:avLst/>
          </a:prstGeom>
          <a:gradFill flip="none" rotWithShape="1">
            <a:gsLst>
              <a:gs pos="0">
                <a:srgbClr val="8EBA3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dirty="0">
                <a:solidFill>
                  <a:srgbClr val="FF0000"/>
                </a:solidFill>
              </a:rPr>
              <a:t>EVALUATION DU </a:t>
            </a:r>
            <a:r>
              <a:rPr lang="fr-FR" sz="2800" dirty="0" smtClean="0">
                <a:solidFill>
                  <a:srgbClr val="FF0000"/>
                </a:solidFill>
              </a:rPr>
              <a:t>RISQUE</a:t>
            </a:r>
            <a:endParaRPr lang="fr-FR" sz="2800" dirty="0">
              <a:solidFill>
                <a:srgbClr val="FF0000"/>
              </a:solidFill>
            </a:endParaRPr>
          </a:p>
        </p:txBody>
      </p:sp>
      <p:pic>
        <p:nvPicPr>
          <p:cNvPr id="2" name="Image 1" descr="busines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33" y="1928813"/>
            <a:ext cx="2880783" cy="1811941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35" y="331788"/>
            <a:ext cx="3314455" cy="10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ARTEMIS</a:t>
            </a:r>
            <a:endParaRPr lang="fr-FR" altLang="fr-FR" dirty="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779461" y="1610995"/>
            <a:ext cx="7685087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9875" indent="-271463" eaLnBrk="0" hangingPunct="0">
              <a:buClr>
                <a:srgbClr val="8EBA3B"/>
              </a:buClr>
              <a:buFont typeface="Arial" charset="0"/>
              <a:buChar char="•"/>
              <a:defRPr sz="30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541338" indent="-295275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6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806450" indent="-246063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200"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077913" indent="-228600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341438" indent="-228600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17986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2558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27130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1702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r>
              <a:rPr lang="fr-BE" altLang="fr-FR" sz="2000" dirty="0" smtClean="0">
                <a:solidFill>
                  <a:schemeClr val="tx1"/>
                </a:solidFill>
              </a:rPr>
              <a:t>La BCED, en tant qu’intégrateur de services, </a:t>
            </a:r>
            <a:r>
              <a:rPr lang="fr-BE" altLang="fr-FR" sz="2000" dirty="0">
                <a:solidFill>
                  <a:schemeClr val="tx1"/>
                </a:solidFill>
              </a:rPr>
              <a:t>doit assurer « à tout moment la sécurité des données et de leur transmission ».</a:t>
            </a:r>
          </a:p>
          <a:p>
            <a:pPr marL="269875" lvl="1" indent="-271463">
              <a:spcBef>
                <a:spcPct val="0"/>
              </a:spcBef>
            </a:pPr>
            <a:r>
              <a:rPr lang="fr-BE" sz="2000" dirty="0">
                <a:solidFill>
                  <a:schemeClr val="tx1"/>
                </a:solidFill>
              </a:rPr>
              <a:t>La BCED doit s’intéresser au «Qui», au «Quoi/Pourquoi», mais surtout au «Comment</a:t>
            </a:r>
            <a:r>
              <a:rPr lang="fr-BE" sz="2000" dirty="0" smtClean="0">
                <a:latin typeface="Arial"/>
                <a:ea typeface="ＭＳ Ｐゴシック" charset="0"/>
                <a:cs typeface="Arial"/>
              </a:rPr>
              <a:t>».</a:t>
            </a:r>
          </a:p>
          <a:p>
            <a:pPr marL="269875" lvl="1" indent="-271463">
              <a:spcBef>
                <a:spcPct val="0"/>
              </a:spcBef>
            </a:pPr>
            <a:endParaRPr lang="nl-BE" sz="2000" dirty="0">
              <a:latin typeface="Arial"/>
              <a:ea typeface="ＭＳ Ｐゴシック" charset="0"/>
              <a:cs typeface="Arial"/>
            </a:endParaRPr>
          </a:p>
          <a:p>
            <a:pPr marL="0" lvl="1" indent="0">
              <a:spcBef>
                <a:spcPct val="0"/>
              </a:spcBef>
              <a:buNone/>
            </a:pP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L’outil </a:t>
            </a:r>
            <a:r>
              <a:rPr lang="nl-BE" sz="2000" b="1" dirty="0" err="1" smtClean="0">
                <a:latin typeface="Arial"/>
                <a:ea typeface="ＭＳ Ｐゴシック" charset="0"/>
                <a:cs typeface="Arial"/>
              </a:rPr>
              <a:t>d’analyse</a:t>
            </a: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 de </a:t>
            </a:r>
            <a:r>
              <a:rPr lang="nl-BE" sz="2000" b="1" dirty="0" err="1" smtClean="0">
                <a:latin typeface="Arial"/>
                <a:ea typeface="ＭＳ Ｐゴシック" charset="0"/>
                <a:cs typeface="Arial"/>
              </a:rPr>
              <a:t>risque</a:t>
            </a: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: </a:t>
            </a:r>
            <a:endParaRPr lang="fr-BE" sz="2000" b="1" dirty="0" smtClean="0">
              <a:latin typeface="Arial"/>
              <a:ea typeface="ＭＳ Ｐゴシック" charset="0"/>
              <a:cs typeface="Arial"/>
            </a:endParaRP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Approche qualitative par un modèle de maturité</a:t>
            </a: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Approche + systémique, pas par les actifs</a:t>
            </a: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Compatibilité ISO27k, processus </a:t>
            </a:r>
            <a:r>
              <a:rPr lang="fr-BE" altLang="fr-FR" sz="2000" dirty="0">
                <a:solidFill>
                  <a:schemeClr val="tx1"/>
                </a:solidFill>
              </a:rPr>
              <a:t>complet </a:t>
            </a:r>
            <a:r>
              <a:rPr lang="fr-BE" altLang="fr-FR" sz="2000" dirty="0" smtClean="0">
                <a:solidFill>
                  <a:schemeClr val="tx1"/>
                </a:solidFill>
              </a:rPr>
              <a:t>couvert (ISO27005)</a:t>
            </a:r>
            <a:endParaRPr lang="fr-BE" altLang="fr-FR" sz="2000" dirty="0">
              <a:solidFill>
                <a:schemeClr val="tx1"/>
              </a:solidFill>
            </a:endParaRP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Auto</a:t>
            </a:r>
            <a:r>
              <a:rPr lang="fr-BE" altLang="fr-FR" sz="2000" dirty="0">
                <a:solidFill>
                  <a:schemeClr val="tx1"/>
                </a:solidFill>
              </a:rPr>
              <a:t>-</a:t>
            </a:r>
            <a:r>
              <a:rPr lang="fr-BE" altLang="fr-FR" sz="2000" dirty="0" smtClean="0">
                <a:solidFill>
                  <a:schemeClr val="tx1"/>
                </a:solidFill>
              </a:rPr>
              <a:t>évaluation, portable, distribuable</a:t>
            </a:r>
            <a:endParaRPr lang="fr-BE" altLang="fr-FR" sz="2000" dirty="0">
              <a:solidFill>
                <a:schemeClr val="tx1"/>
              </a:solidFill>
            </a:endParaRPr>
          </a:p>
          <a:p>
            <a:r>
              <a:rPr lang="fr-BE" altLang="fr-FR" sz="2000" dirty="0">
                <a:solidFill>
                  <a:schemeClr val="tx1"/>
                </a:solidFill>
              </a:rPr>
              <a:t>Orienté métier, puis IT</a:t>
            </a: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Présentation </a:t>
            </a:r>
            <a:r>
              <a:rPr lang="fr-BE" altLang="fr-FR" sz="2000" dirty="0">
                <a:solidFill>
                  <a:schemeClr val="tx1"/>
                </a:solidFill>
              </a:rPr>
              <a:t>au Management (MOA</a:t>
            </a:r>
            <a:r>
              <a:rPr lang="fr-BE" altLang="fr-FR" sz="2000" dirty="0" smtClean="0">
                <a:solidFill>
                  <a:schemeClr val="tx1"/>
                </a:solidFill>
              </a:rPr>
              <a:t>) , vue </a:t>
            </a:r>
            <a:r>
              <a:rPr lang="fr-BE" altLang="fr-FR" sz="2000" dirty="0">
                <a:solidFill>
                  <a:schemeClr val="tx1"/>
                </a:solidFill>
              </a:rPr>
              <a:t>Business, vue IT</a:t>
            </a:r>
          </a:p>
          <a:p>
            <a:r>
              <a:rPr lang="fr-BE" altLang="fr-FR" sz="2000" dirty="0">
                <a:solidFill>
                  <a:schemeClr val="tx1"/>
                </a:solidFill>
              </a:rPr>
              <a:t>Automatisation </a:t>
            </a:r>
            <a:r>
              <a:rPr lang="fr-BE" altLang="fr-FR" sz="2000" dirty="0" smtClean="0">
                <a:solidFill>
                  <a:schemeClr val="tx1"/>
                </a:solidFill>
              </a:rPr>
              <a:t>maximum, s</a:t>
            </a:r>
            <a:r>
              <a:rPr lang="fr-FR" altLang="fr-FR" sz="2000" dirty="0" err="1" smtClean="0">
                <a:solidFill>
                  <a:schemeClr val="tx1"/>
                </a:solidFill>
              </a:rPr>
              <a:t>ollicitation</a:t>
            </a:r>
            <a:r>
              <a:rPr lang="fr-FR" altLang="fr-FR" sz="2000" dirty="0" smtClean="0">
                <a:solidFill>
                  <a:schemeClr val="tx1"/>
                </a:solidFill>
              </a:rPr>
              <a:t> minimum</a:t>
            </a:r>
            <a:endParaRPr lang="fr-BE" sz="2000" dirty="0"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15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57162"/>
            <a:ext cx="61245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9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211977" y="1497470"/>
            <a:ext cx="389926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Questionnaire Métier</a:t>
            </a:r>
            <a:endParaRPr lang="nl-NL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50384025"/>
              </p:ext>
            </p:extLst>
          </p:nvPr>
        </p:nvGraphicFramePr>
        <p:xfrm>
          <a:off x="1077686" y="3348482"/>
          <a:ext cx="3184071" cy="2162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196693" y="2122855"/>
            <a:ext cx="4278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Destiné</a:t>
            </a:r>
            <a:r>
              <a:rPr lang="nl-BE" sz="1400" dirty="0" smtClean="0"/>
              <a:t> </a:t>
            </a:r>
            <a:r>
              <a:rPr lang="nl-BE" sz="1400" dirty="0" err="1" smtClean="0"/>
              <a:t>aux</a:t>
            </a:r>
            <a:r>
              <a:rPr lang="nl-BE" sz="1400" dirty="0" smtClean="0"/>
              <a:t> </a:t>
            </a:r>
            <a:r>
              <a:rPr lang="nl-BE" sz="1400" dirty="0" err="1" smtClean="0"/>
              <a:t>gestionnaires</a:t>
            </a:r>
            <a:r>
              <a:rPr lang="nl-BE" sz="1400" dirty="0" smtClean="0"/>
              <a:t> du métier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Permet</a:t>
            </a:r>
            <a:r>
              <a:rPr lang="nl-BE" sz="1400" dirty="0" smtClean="0"/>
              <a:t> de </a:t>
            </a:r>
            <a:r>
              <a:rPr lang="nl-BE" sz="1400" dirty="0" err="1" smtClean="0"/>
              <a:t>connaître</a:t>
            </a:r>
            <a:r>
              <a:rPr lang="nl-BE" sz="1400" dirty="0" smtClean="0"/>
              <a:t> les </a:t>
            </a:r>
            <a:r>
              <a:rPr lang="nl-BE" sz="1400" dirty="0" err="1" smtClean="0"/>
              <a:t>attentes</a:t>
            </a:r>
            <a:r>
              <a:rPr lang="nl-BE" sz="1400" dirty="0" smtClean="0"/>
              <a:t> du métier en </a:t>
            </a:r>
            <a:r>
              <a:rPr lang="nl-BE" sz="1400" dirty="0" err="1" smtClean="0"/>
              <a:t>termes</a:t>
            </a:r>
            <a:r>
              <a:rPr lang="nl-BE" sz="1400" dirty="0" smtClean="0"/>
              <a:t> de </a:t>
            </a:r>
            <a:r>
              <a:rPr lang="nl-BE" sz="1400" dirty="0" err="1" smtClean="0"/>
              <a:t>sécurité</a:t>
            </a:r>
            <a:endParaRPr lang="nl-NL" sz="1400" dirty="0"/>
          </a:p>
        </p:txBody>
      </p:sp>
      <p:sp>
        <p:nvSpPr>
          <p:cNvPr id="8" name="Flèche droite 7"/>
          <p:cNvSpPr/>
          <p:nvPr/>
        </p:nvSpPr>
        <p:spPr>
          <a:xfrm>
            <a:off x="4663114" y="4555609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èche droite 11"/>
          <p:cNvSpPr/>
          <p:nvPr/>
        </p:nvSpPr>
        <p:spPr>
          <a:xfrm>
            <a:off x="4663113" y="3479400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5641523" y="3357554"/>
            <a:ext cx="2971799" cy="488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Niveau/</a:t>
            </a:r>
            <a:r>
              <a:rPr lang="nl-BE" dirty="0" err="1" smtClean="0"/>
              <a:t>Liste</a:t>
            </a:r>
            <a:r>
              <a:rPr lang="nl-BE" dirty="0" smtClean="0"/>
              <a:t> des </a:t>
            </a:r>
            <a:r>
              <a:rPr lang="nl-BE" dirty="0" err="1" smtClean="0"/>
              <a:t>exigences</a:t>
            </a:r>
            <a:r>
              <a:rPr lang="nl-BE" dirty="0" smtClean="0"/>
              <a:t> de </a:t>
            </a:r>
            <a:r>
              <a:rPr lang="nl-BE" dirty="0" err="1" smtClean="0"/>
              <a:t>sécurité</a:t>
            </a:r>
            <a:r>
              <a:rPr lang="nl-BE" dirty="0" smtClean="0"/>
              <a:t>  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5674178" y="4450622"/>
            <a:ext cx="2971799" cy="488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Niveau de </a:t>
            </a:r>
            <a:r>
              <a:rPr lang="nl-BE" dirty="0" err="1" smtClean="0"/>
              <a:t>maturité</a:t>
            </a:r>
            <a:r>
              <a:rPr lang="nl-BE" dirty="0" smtClean="0"/>
              <a:t> </a:t>
            </a:r>
            <a:r>
              <a:rPr lang="nl-BE" dirty="0" err="1" smtClean="0"/>
              <a:t>désirée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274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1</a:t>
            </a:r>
            <a:endParaRPr lang="nl-NL" sz="28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71" y="1402875"/>
            <a:ext cx="1781037" cy="1902912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421880" y="166448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" y="905772"/>
            <a:ext cx="4221480" cy="3238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3" y="4647248"/>
            <a:ext cx="8771572" cy="14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827" y="2258060"/>
            <a:ext cx="373358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41400" y="326652"/>
            <a:ext cx="339852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Niveau d’exigence (CIA)</a:t>
            </a:r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2179320" y="4223238"/>
            <a:ext cx="339852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Evènements redoutés</a:t>
            </a:r>
            <a:endParaRPr lang="fr-BE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71" y="347528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421880" y="605012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333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Métier </a:t>
            </a:r>
            <a:r>
              <a:rPr lang="mr-IN" dirty="0" smtClean="0"/>
              <a:t>–</a:t>
            </a:r>
            <a:r>
              <a:rPr lang="fr-FR" dirty="0" smtClean="0"/>
              <a:t> 1. Calcul d’impact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7201" y="1499721"/>
            <a:ext cx="7685087" cy="4303713"/>
          </a:xfrm>
        </p:spPr>
        <p:txBody>
          <a:bodyPr/>
          <a:lstStyle/>
          <a:p>
            <a:r>
              <a:rPr lang="fr-FR" sz="2400" dirty="0" smtClean="0"/>
              <a:t>Principe général : sur base des « </a:t>
            </a:r>
            <a:r>
              <a:rPr lang="fr-FR" sz="2400" dirty="0" err="1" smtClean="0"/>
              <a:t>worst</a:t>
            </a:r>
            <a:r>
              <a:rPr lang="fr-FR" sz="2400" dirty="0" smtClean="0"/>
              <a:t> cases » et de l’influence de chaque menace sur les objectifs de sécurité (C-I-A), un indicateur d’impact moyen est calculé par menace.</a:t>
            </a:r>
          </a:p>
          <a:p>
            <a:r>
              <a:rPr lang="fr-FR" sz="2400" dirty="0" smtClean="0"/>
              <a:t>Voir onglets « Compute0 » et « Compute2 »</a:t>
            </a:r>
          </a:p>
          <a:p>
            <a:r>
              <a:rPr lang="fr-FR" sz="2400" dirty="0" smtClean="0"/>
              <a:t>Compute0 : récupération des valeurs « </a:t>
            </a:r>
            <a:r>
              <a:rPr lang="fr-FR" sz="2400" dirty="0" err="1" smtClean="0"/>
              <a:t>Worst</a:t>
            </a:r>
            <a:r>
              <a:rPr lang="fr-FR" sz="2400" dirty="0" smtClean="0"/>
              <a:t> cases » et calcul des valeurs moyennes sur les critères C-I-A</a:t>
            </a:r>
          </a:p>
          <a:p>
            <a:r>
              <a:rPr lang="fr-FR" sz="2400" dirty="0" smtClean="0"/>
              <a:t>Compute2 : répartition des valeurs précédentes par menace</a:t>
            </a:r>
          </a:p>
          <a:p>
            <a:r>
              <a:rPr lang="fr-FR" sz="2400" dirty="0" smtClean="0"/>
              <a:t>Apparition des indicateurs d’impact dans « Menaces »</a:t>
            </a:r>
          </a:p>
          <a:p>
            <a:r>
              <a:rPr lang="fr-FR" sz="2400" dirty="0" smtClean="0"/>
              <a:t>Illustration.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7298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BE" altLang="fr-FR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endParaRPr lang="fr-BE"/>
          </a:p>
        </p:txBody>
      </p:sp>
      <p:pic>
        <p:nvPicPr>
          <p:cNvPr id="14340" name="Picture 7" descr="V:\PhilippeCanon\BCED\Veille\PO-PI\BCED-PO-P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57163"/>
            <a:ext cx="8620125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9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Métier </a:t>
            </a:r>
            <a:r>
              <a:rPr lang="mr-IN" dirty="0" smtClean="0"/>
              <a:t>–</a:t>
            </a:r>
            <a:r>
              <a:rPr lang="fr-FR" dirty="0" smtClean="0"/>
              <a:t> 1. Calcul d’impact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7201" y="1499721"/>
            <a:ext cx="7685087" cy="4303713"/>
          </a:xfrm>
        </p:spPr>
        <p:txBody>
          <a:bodyPr/>
          <a:lstStyle/>
          <a:p>
            <a:r>
              <a:rPr lang="fr-FR" sz="2400" dirty="0" smtClean="0"/>
              <a:t>Dans certains cas, l’impact peut être diminué par un niveau de maturité suffisant dans certains domaines : </a:t>
            </a:r>
          </a:p>
          <a:p>
            <a:pPr lvl="1"/>
            <a:r>
              <a:rPr lang="fr-FR" sz="2000" dirty="0" smtClean="0"/>
              <a:t>Exemple : maturité réseau réduit l’impact par l’existence de possibilité de confinement lors d’une attaque</a:t>
            </a:r>
          </a:p>
          <a:p>
            <a:pPr lvl="1"/>
            <a:r>
              <a:rPr lang="fr-FR" sz="2000" dirty="0" smtClean="0"/>
              <a:t>Voir onglet « Compute2 »</a:t>
            </a:r>
          </a:p>
          <a:p>
            <a:pPr lvl="1"/>
            <a:r>
              <a:rPr lang="fr-FR" sz="2000" dirty="0" smtClean="0"/>
              <a:t>Voir onglet « Compute4b »</a:t>
            </a:r>
          </a:p>
          <a:p>
            <a:r>
              <a:rPr lang="fr-FR" sz="2400" dirty="0" smtClean="0"/>
              <a:t>Seuls les niveaux de maturité &gt;= à 3 diminuent l’impact. </a:t>
            </a:r>
          </a:p>
          <a:p>
            <a:pPr lvl="1"/>
            <a:endParaRPr lang="fr-FR" sz="2000" dirty="0" smtClean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98898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Métier </a:t>
            </a:r>
            <a:r>
              <a:rPr lang="mr-IN" dirty="0" smtClean="0"/>
              <a:t>–</a:t>
            </a:r>
            <a:r>
              <a:rPr lang="fr-FR" dirty="0" smtClean="0"/>
              <a:t> 2. Niveau d’exigences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551773"/>
            <a:ext cx="7685087" cy="4303713"/>
          </a:xfrm>
        </p:spPr>
        <p:txBody>
          <a:bodyPr/>
          <a:lstStyle/>
          <a:p>
            <a:r>
              <a:rPr lang="fr-FR" sz="2400" dirty="0" smtClean="0"/>
              <a:t>Principe : les réponses au questionnaire métier donnent des indications sur le niveau d’exigences en termes C-I-A : </a:t>
            </a:r>
          </a:p>
          <a:p>
            <a:pPr lvl="1"/>
            <a:r>
              <a:rPr lang="fr-FR" sz="2000" dirty="0" smtClean="0"/>
              <a:t>types de données traitées, </a:t>
            </a:r>
          </a:p>
          <a:p>
            <a:pPr lvl="1"/>
            <a:r>
              <a:rPr lang="fr-FR" sz="2000" dirty="0" smtClean="0"/>
              <a:t>existence de sous-traitants, </a:t>
            </a:r>
          </a:p>
          <a:p>
            <a:pPr lvl="1"/>
            <a:r>
              <a:rPr lang="fr-FR" sz="2000" dirty="0" smtClean="0"/>
              <a:t>besoins de disponibilité, </a:t>
            </a:r>
          </a:p>
          <a:p>
            <a:pPr lvl="1"/>
            <a:r>
              <a:rPr lang="fr-FR" sz="2000" dirty="0" smtClean="0"/>
              <a:t>Etc.</a:t>
            </a:r>
          </a:p>
          <a:p>
            <a:r>
              <a:rPr lang="fr-FR" sz="2400" dirty="0" smtClean="0"/>
              <a:t> L’exigence est exprimée sur 3 niveaux : </a:t>
            </a:r>
          </a:p>
          <a:p>
            <a:pPr lvl="1"/>
            <a:r>
              <a:rPr lang="fr-FR" sz="2000" dirty="0" smtClean="0"/>
              <a:t>ESG (générale)</a:t>
            </a:r>
          </a:p>
          <a:p>
            <a:pPr lvl="1"/>
            <a:r>
              <a:rPr lang="fr-FR" sz="2000" dirty="0" smtClean="0"/>
              <a:t>ESS (standard)</a:t>
            </a:r>
          </a:p>
          <a:p>
            <a:pPr lvl="1"/>
            <a:r>
              <a:rPr lang="fr-FR" sz="2000" dirty="0" smtClean="0"/>
              <a:t>ESF (Forte) </a:t>
            </a:r>
          </a:p>
        </p:txBody>
      </p:sp>
    </p:spTree>
    <p:extLst>
      <p:ext uri="{BB962C8B-B14F-4D97-AF65-F5344CB8AC3E}">
        <p14:creationId xmlns:p14="http://schemas.microsoft.com/office/powerpoint/2010/main" val="1225408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408694"/>
            <a:ext cx="7685087" cy="965200"/>
          </a:xfrm>
        </p:spPr>
        <p:txBody>
          <a:bodyPr/>
          <a:lstStyle/>
          <a:p>
            <a:r>
              <a:rPr lang="fr-FR" dirty="0" smtClean="0"/>
              <a:t>Métier </a:t>
            </a:r>
            <a:r>
              <a:rPr lang="mr-IN" dirty="0" smtClean="0"/>
              <a:t>–</a:t>
            </a:r>
            <a:r>
              <a:rPr lang="fr-FR" dirty="0" smtClean="0"/>
              <a:t> 2. Niveau d’exigences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551773"/>
            <a:ext cx="7685087" cy="4303713"/>
          </a:xfrm>
        </p:spPr>
        <p:txBody>
          <a:bodyPr/>
          <a:lstStyle/>
          <a:p>
            <a:r>
              <a:rPr lang="fr-FR" sz="2400" dirty="0" smtClean="0"/>
              <a:t>Chaque question de maturité est catégorisée : </a:t>
            </a:r>
          </a:p>
          <a:p>
            <a:pPr lvl="1"/>
            <a:r>
              <a:rPr lang="fr-FR" sz="2000" dirty="0" smtClean="0"/>
              <a:t>GOUV (Gouvernance)</a:t>
            </a:r>
          </a:p>
          <a:p>
            <a:pPr lvl="1"/>
            <a:r>
              <a:rPr lang="fr-FR" sz="2000" dirty="0" smtClean="0"/>
              <a:t>SPHY (Sécurité Physique)</a:t>
            </a:r>
          </a:p>
          <a:p>
            <a:pPr lvl="1"/>
            <a:r>
              <a:rPr lang="fr-FR" sz="2000" dirty="0" smtClean="0"/>
              <a:t>GACC (Gestion des accès)</a:t>
            </a:r>
          </a:p>
          <a:p>
            <a:r>
              <a:rPr lang="fr-FR" sz="2400" dirty="0" smtClean="0"/>
              <a:t>Dans l’onglet « Compute0a », on trouve la table de décision « Niveau&lt;-&gt; catégorie ».</a:t>
            </a:r>
          </a:p>
          <a:p>
            <a:r>
              <a:rPr lang="fr-FR" sz="2400" dirty="0" smtClean="0"/>
              <a:t>Certaines questions de maturité ne seront éventuellement pas posées.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22808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57163"/>
            <a:ext cx="6121400" cy="654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llipse 3"/>
          <p:cNvSpPr/>
          <p:nvPr/>
        </p:nvSpPr>
        <p:spPr>
          <a:xfrm>
            <a:off x="3781696" y="2088424"/>
            <a:ext cx="1303020" cy="87630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9651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8" name="Flèche droite 7"/>
          <p:cNvSpPr/>
          <p:nvPr/>
        </p:nvSpPr>
        <p:spPr>
          <a:xfrm rot="7809566">
            <a:off x="2340030" y="3518500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èche droite 11"/>
          <p:cNvSpPr/>
          <p:nvPr/>
        </p:nvSpPr>
        <p:spPr>
          <a:xfrm rot="3221591">
            <a:off x="5937342" y="3559957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922562" y="4084581"/>
            <a:ext cx="2506438" cy="244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Vue business 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5486401" y="4059961"/>
            <a:ext cx="2514599" cy="2550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Vue ISO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274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</a:t>
            </a:r>
            <a:r>
              <a:rPr lang="nl-NL" sz="2800" dirty="0" smtClean="0"/>
              <a:t>2</a:t>
            </a:r>
            <a:endParaRPr lang="nl-NL" sz="2800" dirty="0"/>
          </a:p>
        </p:txBody>
      </p:sp>
      <p:sp>
        <p:nvSpPr>
          <p:cNvPr id="13" name="Organigramme : Processus 12"/>
          <p:cNvSpPr/>
          <p:nvPr/>
        </p:nvSpPr>
        <p:spPr>
          <a:xfrm>
            <a:off x="2281612" y="1452336"/>
            <a:ext cx="4233488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Evaluation de la </a:t>
            </a:r>
            <a:r>
              <a:rPr lang="nl-BE" dirty="0" err="1" smtClean="0"/>
              <a:t>maturité</a:t>
            </a:r>
            <a:r>
              <a:rPr lang="nl-BE" dirty="0" smtClean="0"/>
              <a:t> </a:t>
            </a:r>
            <a:endParaRPr lang="nl-NL" dirty="0"/>
          </a:p>
        </p:txBody>
      </p:sp>
      <p:sp>
        <p:nvSpPr>
          <p:cNvPr id="15" name="ZoneTexte 14"/>
          <p:cNvSpPr txBox="1"/>
          <p:nvPr/>
        </p:nvSpPr>
        <p:spPr>
          <a:xfrm>
            <a:off x="3004757" y="2193174"/>
            <a:ext cx="3938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Interview </a:t>
            </a:r>
            <a:r>
              <a:rPr lang="nl-BE" sz="1400" dirty="0" err="1" smtClean="0"/>
              <a:t>avec</a:t>
            </a:r>
            <a:r>
              <a:rPr lang="nl-BE" sz="1400" dirty="0" smtClean="0"/>
              <a:t> les  </a:t>
            </a:r>
            <a:r>
              <a:rPr lang="nl-BE" sz="1400" dirty="0" err="1" smtClean="0"/>
              <a:t>personnes</a:t>
            </a:r>
            <a:r>
              <a:rPr lang="nl-BE" sz="1400" dirty="0" smtClean="0"/>
              <a:t> de  ICT, RH, MP,…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Sur</a:t>
            </a:r>
            <a:r>
              <a:rPr lang="nl-BE" sz="1400" dirty="0" smtClean="0"/>
              <a:t> base de la </a:t>
            </a:r>
            <a:r>
              <a:rPr lang="nl-BE" sz="1400" dirty="0" err="1" smtClean="0"/>
              <a:t>liste</a:t>
            </a:r>
            <a:r>
              <a:rPr lang="nl-BE" sz="1400" dirty="0" smtClean="0"/>
              <a:t> </a:t>
            </a:r>
            <a:r>
              <a:rPr lang="nl-BE" sz="1400" dirty="0" err="1" smtClean="0"/>
              <a:t>d’exigences</a:t>
            </a:r>
            <a:r>
              <a:rPr lang="nl-BE" sz="1400" dirty="0" smtClean="0"/>
              <a:t> de </a:t>
            </a:r>
            <a:r>
              <a:rPr lang="nl-BE" sz="1400" dirty="0" err="1" smtClean="0"/>
              <a:t>sécurité</a:t>
            </a:r>
            <a:endParaRPr lang="nl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+ de 100 </a:t>
            </a:r>
            <a:r>
              <a:rPr lang="nl-BE" sz="1400" dirty="0" err="1" smtClean="0"/>
              <a:t>questions</a:t>
            </a:r>
            <a:endParaRPr lang="nl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48 niveaux de maturité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15 </a:t>
            </a:r>
            <a:r>
              <a:rPr lang="nl-BE" sz="1400" dirty="0" err="1" smtClean="0"/>
              <a:t>aspects</a:t>
            </a:r>
            <a:r>
              <a:rPr lang="nl-BE" sz="1400" dirty="0" smtClean="0"/>
              <a:t> ISO27002</a:t>
            </a:r>
            <a:endParaRPr lang="nl-BE" sz="14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5 </a:t>
            </a:r>
            <a:r>
              <a:rPr lang="nl-BE" sz="1400" dirty="0" err="1" smtClean="0"/>
              <a:t>axes</a:t>
            </a:r>
            <a:r>
              <a:rPr lang="nl-BE" sz="1400" dirty="0" smtClean="0"/>
              <a:t> “Business”</a:t>
            </a:r>
          </a:p>
        </p:txBody>
      </p:sp>
      <p:pic>
        <p:nvPicPr>
          <p:cNvPr id="16" name="Espace réservé du contenu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8" b="6598"/>
          <a:stretch>
            <a:fillRect/>
          </a:stretch>
        </p:blipFill>
        <p:spPr>
          <a:xfrm>
            <a:off x="276370" y="4510085"/>
            <a:ext cx="4181331" cy="1860333"/>
          </a:xfr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91" y="1344009"/>
            <a:ext cx="1781037" cy="1902912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7574279" y="1853599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" name="Image 1" descr="Capture d’écran 2017-03-23 à 15.41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35" y="4510085"/>
            <a:ext cx="3620449" cy="20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title"/>
          </p:nvPr>
        </p:nvSpPr>
        <p:spPr>
          <a:xfrm>
            <a:off x="1001713" y="0"/>
            <a:ext cx="7685087" cy="965200"/>
          </a:xfrm>
        </p:spPr>
        <p:txBody>
          <a:bodyPr/>
          <a:lstStyle/>
          <a:p>
            <a:r>
              <a:rPr lang="fr-FR">
                <a:latin typeface="Arial" charset="0"/>
              </a:rPr>
              <a:t>Modèle de maturité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929138"/>
              </p:ext>
            </p:extLst>
          </p:nvPr>
        </p:nvGraphicFramePr>
        <p:xfrm>
          <a:off x="395585" y="1136650"/>
          <a:ext cx="8473848" cy="5761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824"/>
                <a:gridCol w="2227768"/>
                <a:gridCol w="4372256"/>
              </a:tblGrid>
              <a:tr h="386784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Niveau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Critères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89453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1. Initial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Individus, héros</a:t>
                      </a:r>
                    </a:p>
                    <a:p>
                      <a:r>
                        <a:rPr lang="fr-FR" sz="1800" dirty="0" smtClean="0"/>
                        <a:t>CHAOTIQUE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719" marB="45719"/>
                </a:tc>
              </a:tr>
              <a:tr h="91439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fr-FR" sz="1800" dirty="0" smtClean="0"/>
                        <a:t>2. Reproductible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Existence</a:t>
                      </a:r>
                      <a:r>
                        <a:rPr lang="fr-FR" sz="1800" baseline="0" dirty="0" smtClean="0"/>
                        <a:t> de plans</a:t>
                      </a:r>
                    </a:p>
                    <a:p>
                      <a:r>
                        <a:rPr lang="fr-FR" sz="1800" baseline="0" dirty="0" smtClean="0"/>
                        <a:t>Standardisation</a:t>
                      </a:r>
                    </a:p>
                    <a:p>
                      <a:r>
                        <a:rPr lang="fr-FR" sz="1800" baseline="0" dirty="0" smtClean="0"/>
                        <a:t>REACTIF</a:t>
                      </a:r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baseline="0" dirty="0" smtClean="0"/>
                        <a:t>Existence de documents</a:t>
                      </a:r>
                    </a:p>
                    <a:p>
                      <a:r>
                        <a:rPr lang="fr-FR" sz="1800" baseline="0" dirty="0" smtClean="0"/>
                        <a:t>(Non généralisés, description des processus)</a:t>
                      </a:r>
                    </a:p>
                  </a:txBody>
                  <a:tcPr marL="91431" marR="91431" marT="45719" marB="45719"/>
                </a:tc>
              </a:tr>
              <a:tr h="9143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3. Géré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Institutionnalisation</a:t>
                      </a:r>
                    </a:p>
                    <a:p>
                      <a:r>
                        <a:rPr lang="fr-FR" sz="1800" dirty="0" smtClean="0"/>
                        <a:t>Généralisation</a:t>
                      </a:r>
                    </a:p>
                    <a:p>
                      <a:r>
                        <a:rPr lang="fr-FR" sz="1800" dirty="0" smtClean="0"/>
                        <a:t>EFFICACE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dirty="0" smtClean="0"/>
                        <a:t>Généralisation de l’implémentation</a:t>
                      </a:r>
                      <a:r>
                        <a:rPr lang="fr-FR" sz="1800" baseline="0" dirty="0" smtClean="0"/>
                        <a:t> conformément à la doc.</a:t>
                      </a:r>
                      <a:endParaRPr lang="fr-FR" sz="1800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dirty="0" smtClean="0"/>
                        <a:t>Communication/formation pour les</a:t>
                      </a:r>
                      <a:r>
                        <a:rPr lang="fr-FR" sz="1800" baseline="0" dirty="0" smtClean="0"/>
                        <a:t> parties prenantes (+ </a:t>
                      </a:r>
                      <a:r>
                        <a:rPr lang="fr-FR" sz="1800" baseline="0" dirty="0" err="1" smtClean="0"/>
                        <a:t>Mgt</a:t>
                      </a:r>
                      <a:r>
                        <a:rPr lang="fr-FR" sz="1800" baseline="0" dirty="0" smtClean="0"/>
                        <a:t>)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73140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4  Mesuré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Mesure</a:t>
                      </a:r>
                    </a:p>
                    <a:p>
                      <a:r>
                        <a:rPr lang="fr-FR" sz="1800" dirty="0" smtClean="0"/>
                        <a:t>EFFICIENT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dirty="0" smtClean="0"/>
                        <a:t>Indicateurs de performance du processus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dirty="0" smtClean="0"/>
                        <a:t>Suivi</a:t>
                      </a:r>
                      <a:r>
                        <a:rPr lang="fr-FR" sz="1800" baseline="0" dirty="0" smtClean="0"/>
                        <a:t> de la performance (processus)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baseline="0" dirty="0" smtClean="0"/>
                        <a:t>Plans d’actions (corr. et </a:t>
                      </a:r>
                      <a:r>
                        <a:rPr lang="fr-FR" sz="1800" baseline="0" dirty="0" err="1" smtClean="0"/>
                        <a:t>prév</a:t>
                      </a:r>
                      <a:r>
                        <a:rPr lang="fr-FR" sz="1800" baseline="0" dirty="0" smtClean="0"/>
                        <a:t>.)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116704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5. Optimisé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Amélioration continue</a:t>
                      </a:r>
                    </a:p>
                    <a:p>
                      <a:r>
                        <a:rPr lang="fr-FR" sz="1800" dirty="0" smtClean="0"/>
                        <a:t>Stratégie</a:t>
                      </a:r>
                    </a:p>
                    <a:p>
                      <a:r>
                        <a:rPr lang="fr-FR" sz="1800" dirty="0" smtClean="0"/>
                        <a:t>PREDICTIF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dirty="0" smtClean="0"/>
                        <a:t>Outils d’amélioration continue (ex : </a:t>
                      </a:r>
                      <a:r>
                        <a:rPr lang="fr-FR" sz="1800" dirty="0" err="1" smtClean="0"/>
                        <a:t>benchmarking</a:t>
                      </a:r>
                      <a:r>
                        <a:rPr lang="fr-FR" sz="1800" dirty="0" smtClean="0"/>
                        <a:t>,</a:t>
                      </a:r>
                      <a:r>
                        <a:rPr lang="fr-FR" sz="1800" baseline="0" dirty="0" smtClean="0"/>
                        <a:t> révision des indicateurs,</a:t>
                      </a:r>
                      <a:r>
                        <a:rPr lang="mr-IN" sz="1800" baseline="0" dirty="0" smtClean="0"/>
                        <a:t>…</a:t>
                      </a:r>
                      <a:r>
                        <a:rPr lang="nl-BE" sz="1800" baseline="0" dirty="0" smtClean="0"/>
                        <a:t>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nl-BE" sz="1800" baseline="0" dirty="0" smtClean="0"/>
                        <a:t>Implication de la direction dans l’amélioration continue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77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Maturité -&gt; ISO 27002:2013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8432" y="1437256"/>
            <a:ext cx="7685087" cy="430371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Guide de bonnes pratiques de l’lSO27001</a:t>
            </a:r>
          </a:p>
          <a:p>
            <a:r>
              <a:rPr lang="fr-FR" dirty="0" smtClean="0"/>
              <a:t>14 chapitres, 35 objectifs, 114 mesures</a:t>
            </a:r>
          </a:p>
          <a:p>
            <a:r>
              <a:rPr lang="fr-FR" dirty="0" smtClean="0"/>
              <a:t>Généraliste : pas </a:t>
            </a:r>
            <a:r>
              <a:rPr lang="fr-FR" dirty="0"/>
              <a:t>une norme de nature technique, technologique ou orientée </a:t>
            </a:r>
            <a:r>
              <a:rPr lang="fr-FR" dirty="0" smtClean="0"/>
              <a:t>produit/métier</a:t>
            </a:r>
          </a:p>
          <a:p>
            <a:r>
              <a:rPr lang="fr-FR" dirty="0" smtClean="0"/>
              <a:t>Complète : panorama des </a:t>
            </a:r>
            <a:r>
              <a:rPr lang="fr-FR" dirty="0"/>
              <a:t>mesures de sécurité </a:t>
            </a:r>
            <a:r>
              <a:rPr lang="fr-FR" dirty="0" smtClean="0"/>
              <a:t>pour </a:t>
            </a:r>
            <a:r>
              <a:rPr lang="fr-FR" dirty="0"/>
              <a:t>sécuriser un </a:t>
            </a:r>
            <a:r>
              <a:rPr lang="fr-FR" dirty="0" smtClean="0"/>
              <a:t>SI (+ que IT !)</a:t>
            </a:r>
          </a:p>
          <a:p>
            <a:r>
              <a:rPr lang="fr-FR" dirty="0"/>
              <a:t>Pragmatique : Nombreuses suggestions pour faciliter l’implémentation des mesures.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8710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Maturité -&gt; ISO 27002:2013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8432" y="1437256"/>
            <a:ext cx="7685087" cy="4303713"/>
          </a:xfrm>
        </p:spPr>
        <p:txBody>
          <a:bodyPr numCol="2"/>
          <a:lstStyle/>
          <a:p>
            <a:r>
              <a:rPr lang="fr-FR" sz="2000" dirty="0" smtClean="0"/>
              <a:t>Politiques </a:t>
            </a:r>
            <a:r>
              <a:rPr lang="fr-FR" sz="2000" dirty="0"/>
              <a:t>de sécurité de l'information</a:t>
            </a:r>
          </a:p>
          <a:p>
            <a:r>
              <a:rPr lang="fr-FR" sz="2000" dirty="0" smtClean="0"/>
              <a:t>Organisation </a:t>
            </a:r>
            <a:r>
              <a:rPr lang="fr-FR" sz="2000" dirty="0"/>
              <a:t>de la sécurité de l'information</a:t>
            </a:r>
          </a:p>
          <a:p>
            <a:r>
              <a:rPr lang="fr-FR" sz="2000" dirty="0" smtClean="0"/>
              <a:t>Sécurité </a:t>
            </a:r>
            <a:r>
              <a:rPr lang="fr-FR" sz="2000" dirty="0"/>
              <a:t>des ressources humaines</a:t>
            </a:r>
          </a:p>
          <a:p>
            <a:r>
              <a:rPr lang="fr-FR" sz="2000" dirty="0" smtClean="0"/>
              <a:t>Gestion </a:t>
            </a:r>
            <a:r>
              <a:rPr lang="fr-FR" sz="2000" dirty="0"/>
              <a:t>des actifs</a:t>
            </a:r>
          </a:p>
          <a:p>
            <a:r>
              <a:rPr lang="fr-FR" sz="2000" b="1" dirty="0" smtClean="0"/>
              <a:t>Contrôle </a:t>
            </a:r>
            <a:r>
              <a:rPr lang="fr-FR" sz="2000" b="1" dirty="0"/>
              <a:t>d’accès</a:t>
            </a:r>
          </a:p>
          <a:p>
            <a:r>
              <a:rPr lang="fr-FR" sz="2000" b="1" dirty="0" smtClean="0"/>
              <a:t>Cryptographie</a:t>
            </a:r>
            <a:endParaRPr lang="fr-FR" sz="2000" b="1" dirty="0"/>
          </a:p>
          <a:p>
            <a:r>
              <a:rPr lang="fr-FR" sz="2000" dirty="0" smtClean="0"/>
              <a:t>Sécurité </a:t>
            </a:r>
            <a:r>
              <a:rPr lang="fr-FR" sz="2000" dirty="0"/>
              <a:t>physique et environnementale </a:t>
            </a:r>
            <a:endParaRPr lang="fr-FR" sz="2000" dirty="0" smtClean="0"/>
          </a:p>
          <a:p>
            <a:r>
              <a:rPr lang="fr-FR" sz="2000" b="1" dirty="0" smtClean="0"/>
              <a:t>Sécurité </a:t>
            </a:r>
            <a:r>
              <a:rPr lang="fr-FR" sz="2000" b="1" dirty="0"/>
              <a:t>liée à l’exploitation </a:t>
            </a:r>
          </a:p>
          <a:p>
            <a:r>
              <a:rPr lang="fr-FR" sz="2000" b="1" dirty="0" smtClean="0"/>
              <a:t>Sécurité </a:t>
            </a:r>
            <a:r>
              <a:rPr lang="fr-FR" sz="2000" b="1" dirty="0"/>
              <a:t>des </a:t>
            </a:r>
            <a:r>
              <a:rPr lang="fr-FR" sz="2000" b="1" dirty="0" smtClean="0"/>
              <a:t>communications</a:t>
            </a:r>
          </a:p>
          <a:p>
            <a:endParaRPr lang="fr-FR" sz="2000" dirty="0"/>
          </a:p>
          <a:p>
            <a:r>
              <a:rPr lang="fr-FR" sz="2000" b="1" dirty="0" smtClean="0"/>
              <a:t>Acquisition</a:t>
            </a:r>
            <a:r>
              <a:rPr lang="fr-FR" sz="2000" b="1" dirty="0"/>
              <a:t>, développement et maintenance des systèmes d’information</a:t>
            </a:r>
          </a:p>
          <a:p>
            <a:r>
              <a:rPr lang="fr-FR" sz="2000" dirty="0" smtClean="0"/>
              <a:t>Relations </a:t>
            </a:r>
            <a:r>
              <a:rPr lang="fr-FR" sz="2000" dirty="0"/>
              <a:t>avec les fournisseurs</a:t>
            </a:r>
          </a:p>
          <a:p>
            <a:r>
              <a:rPr lang="fr-FR" sz="2000" b="1" dirty="0" smtClean="0"/>
              <a:t>Gestion </a:t>
            </a:r>
            <a:r>
              <a:rPr lang="fr-FR" sz="2000" b="1" dirty="0"/>
              <a:t>des incidents liés à la sécurité de l’informatique</a:t>
            </a:r>
          </a:p>
          <a:p>
            <a:r>
              <a:rPr lang="fr-FR" sz="2000" b="1" dirty="0" smtClean="0"/>
              <a:t>Aspects </a:t>
            </a:r>
            <a:r>
              <a:rPr lang="fr-FR" sz="2000" b="1" dirty="0"/>
              <a:t>de la sécurité de l’information dans la gestion de la continuité d’activité</a:t>
            </a:r>
          </a:p>
          <a:p>
            <a:r>
              <a:rPr lang="fr-FR" sz="2000" dirty="0" smtClean="0"/>
              <a:t>Conformité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48572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 maturité (20 mn)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7 constats pour des mesures ISO27002.</a:t>
            </a:r>
          </a:p>
          <a:p>
            <a:r>
              <a:rPr lang="fr-FR" dirty="0" smtClean="0"/>
              <a:t>Evaluer le niveau de maturité pour les 7 constats.</a:t>
            </a:r>
          </a:p>
          <a:p>
            <a:r>
              <a:rPr lang="fr-FR" dirty="0" smtClean="0"/>
              <a:t>A l’aide de la feuille d’aide fournie.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13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47098"/>
            <a:ext cx="81534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098"/>
            <a:ext cx="6154103" cy="217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94080" y="46889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Exigences de sécurité – Maturité intrinsèque</a:t>
            </a:r>
            <a:endParaRPr lang="fr-BE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71" y="1086668"/>
            <a:ext cx="1781037" cy="1902912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7790180" y="1611060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Methode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478899"/>
            <a:ext cx="8013462" cy="4303713"/>
          </a:xfrm>
        </p:spPr>
        <p:txBody>
          <a:bodyPr/>
          <a:lstStyle/>
          <a:p>
            <a:r>
              <a:rPr lang="fr-FR" dirty="0"/>
              <a:t>Larousse : </a:t>
            </a:r>
            <a:r>
              <a:rPr lang="fr-FR" i="1" dirty="0" smtClean="0"/>
              <a:t>ensemble </a:t>
            </a:r>
            <a:r>
              <a:rPr lang="fr-FR" i="1" u="sng" dirty="0"/>
              <a:t>ordonné</a:t>
            </a:r>
            <a:r>
              <a:rPr lang="fr-FR" i="1" dirty="0"/>
              <a:t> de manière logique de principes, de </a:t>
            </a:r>
            <a:r>
              <a:rPr lang="fr-FR" i="1" u="sng" dirty="0"/>
              <a:t>règles</a:t>
            </a:r>
            <a:r>
              <a:rPr lang="fr-FR" i="1" dirty="0"/>
              <a:t>, d'</a:t>
            </a:r>
            <a:r>
              <a:rPr lang="fr-FR" i="1" u="sng" dirty="0"/>
              <a:t>étapes</a:t>
            </a:r>
            <a:r>
              <a:rPr lang="fr-FR" i="1" dirty="0"/>
              <a:t>, qui constitue un moyen pour parvenir à un </a:t>
            </a:r>
            <a:r>
              <a:rPr lang="fr-FR" i="1" u="sng" dirty="0" smtClean="0"/>
              <a:t>résulta</a:t>
            </a:r>
            <a:r>
              <a:rPr lang="fr-FR" i="1" dirty="0" smtClean="0"/>
              <a:t>t.</a:t>
            </a:r>
          </a:p>
          <a:p>
            <a:r>
              <a:rPr lang="fr-FR" dirty="0" err="1"/>
              <a:t>μέθοδος</a:t>
            </a:r>
            <a:r>
              <a:rPr lang="fr-FR" dirty="0"/>
              <a:t> (</a:t>
            </a:r>
            <a:r>
              <a:rPr lang="fr-FR" dirty="0" err="1"/>
              <a:t>methodos</a:t>
            </a:r>
            <a:r>
              <a:rPr lang="fr-FR" dirty="0"/>
              <a:t>) </a:t>
            </a:r>
            <a:r>
              <a:rPr lang="fr-FR" dirty="0" smtClean="0"/>
              <a:t>:</a:t>
            </a:r>
            <a:r>
              <a:rPr lang="fr-FR" i="1" dirty="0" smtClean="0"/>
              <a:t> poursuite </a:t>
            </a:r>
            <a:r>
              <a:rPr lang="fr-FR" i="1" dirty="0"/>
              <a:t>ou </a:t>
            </a:r>
            <a:r>
              <a:rPr lang="fr-FR" i="1" dirty="0" smtClean="0"/>
              <a:t>recherche </a:t>
            </a:r>
            <a:r>
              <a:rPr lang="fr-FR" i="1" dirty="0"/>
              <a:t>d'une </a:t>
            </a:r>
            <a:r>
              <a:rPr lang="fr-FR" i="1" u="sng" dirty="0"/>
              <a:t>voie</a:t>
            </a:r>
            <a:r>
              <a:rPr lang="fr-FR" i="1" dirty="0"/>
              <a:t> pour </a:t>
            </a:r>
            <a:r>
              <a:rPr lang="fr-FR" i="1" u="sng" dirty="0"/>
              <a:t>réaliser</a:t>
            </a:r>
            <a:r>
              <a:rPr lang="fr-FR" i="1" dirty="0"/>
              <a:t> quelque chose</a:t>
            </a:r>
            <a:r>
              <a:rPr lang="fr-FR" i="1" dirty="0" smtClean="0"/>
              <a:t>.</a:t>
            </a:r>
          </a:p>
          <a:p>
            <a:r>
              <a:rPr lang="fr-FR" dirty="0" err="1" smtClean="0"/>
              <a:t>Method</a:t>
            </a:r>
            <a:r>
              <a:rPr lang="fr-FR" dirty="0" smtClean="0"/>
              <a:t> : </a:t>
            </a:r>
            <a:r>
              <a:rPr lang="fr-FR" i="1" dirty="0" err="1" smtClean="0"/>
              <a:t>define</a:t>
            </a:r>
            <a:r>
              <a:rPr lang="fr-FR" i="1" dirty="0" smtClean="0"/>
              <a:t> how </a:t>
            </a:r>
            <a:r>
              <a:rPr lang="fr-FR" i="1" dirty="0"/>
              <a:t>a </a:t>
            </a:r>
            <a:r>
              <a:rPr lang="fr-FR" i="1" dirty="0" err="1"/>
              <a:t>specific</a:t>
            </a:r>
            <a:r>
              <a:rPr lang="fr-FR" i="1" dirty="0"/>
              <a:t> </a:t>
            </a:r>
            <a:r>
              <a:rPr lang="fr-FR" i="1" u="sng" dirty="0" err="1"/>
              <a:t>result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to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u="sng" dirty="0" err="1" smtClean="0"/>
              <a:t>calculated</a:t>
            </a:r>
            <a:r>
              <a:rPr lang="fr-FR" i="1" dirty="0"/>
              <a:t> </a:t>
            </a:r>
            <a:r>
              <a:rPr lang="fr-FR" i="1" dirty="0" smtClean="0"/>
              <a:t>(Introduction </a:t>
            </a:r>
            <a:r>
              <a:rPr lang="fr-FR" i="1" dirty="0"/>
              <a:t>to the </a:t>
            </a:r>
            <a:r>
              <a:rPr lang="fr-FR" i="1" dirty="0" err="1"/>
              <a:t>Philosophy</a:t>
            </a:r>
            <a:r>
              <a:rPr lang="fr-FR" i="1" dirty="0"/>
              <a:t> of </a:t>
            </a:r>
            <a:r>
              <a:rPr lang="fr-FR" i="1" dirty="0" err="1" smtClean="0"/>
              <a:t>Methodology</a:t>
            </a:r>
            <a:r>
              <a:rPr lang="fr-FR" i="1" dirty="0" smtClean="0"/>
              <a:t>, </a:t>
            </a:r>
            <a:r>
              <a:rPr lang="fr-FR" i="1" dirty="0" err="1" smtClean="0"/>
              <a:t>Howell</a:t>
            </a:r>
            <a:r>
              <a:rPr lang="fr-FR" i="1" dirty="0" smtClean="0"/>
              <a:t> - 2013)</a:t>
            </a:r>
            <a:endParaRPr lang="fr-FR" i="1" dirty="0"/>
          </a:p>
          <a:p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14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L’influence de la maturité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Principe : une maturité basse augmente la vraisemblance d’une menace (16 menaces standards)</a:t>
            </a:r>
          </a:p>
          <a:p>
            <a:r>
              <a:rPr lang="fr-FR" dirty="0" smtClean="0"/>
              <a:t>Corollaire : les différents maturités (48) n’influencent pas toutes les menaces</a:t>
            </a:r>
          </a:p>
          <a:p>
            <a:r>
              <a:rPr lang="fr-FR" dirty="0" smtClean="0"/>
              <a:t>Corollaire : les maturités qui influencent les menaces n’ont pas le même « poids » sur chaque menace.</a:t>
            </a:r>
          </a:p>
          <a:p>
            <a:r>
              <a:rPr lang="fr-FR" dirty="0" smtClean="0"/>
              <a:t>Voir Onglet « Compute4a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2130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L’influence de la maturité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822450"/>
            <a:ext cx="8142287" cy="430371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« Moteur » de la relation maturité-ISO27002 :</a:t>
            </a:r>
          </a:p>
          <a:p>
            <a:r>
              <a:rPr lang="fr-FR" dirty="0" smtClean="0"/>
              <a:t>Onglet Compute4a</a:t>
            </a:r>
          </a:p>
          <a:p>
            <a:r>
              <a:rPr lang="fr-FR" dirty="0" smtClean="0"/>
              <a:t>« </a:t>
            </a:r>
            <a:r>
              <a:rPr lang="fr-FR" dirty="0" err="1" smtClean="0"/>
              <a:t>Matching</a:t>
            </a:r>
            <a:r>
              <a:rPr lang="fr-FR" dirty="0" smtClean="0"/>
              <a:t> » critères ISO-Menaces</a:t>
            </a:r>
          </a:p>
          <a:p>
            <a:r>
              <a:rPr lang="fr-FR" dirty="0" smtClean="0"/>
              <a:t>48 critères d’évaluation X 16 menaces</a:t>
            </a:r>
          </a:p>
          <a:p>
            <a:r>
              <a:rPr lang="fr-FR" dirty="0"/>
              <a:t>5</a:t>
            </a:r>
            <a:r>
              <a:rPr lang="fr-FR" dirty="0" smtClean="0"/>
              <a:t> poids possibles : 0, 1, 2, 4, 8</a:t>
            </a:r>
          </a:p>
          <a:p>
            <a:r>
              <a:rPr lang="fr-FR" dirty="0" smtClean="0"/>
              <a:t>3840 possibilités d’influence des mesures de sécurité sur les menaces</a:t>
            </a:r>
          </a:p>
          <a:p>
            <a:r>
              <a:rPr lang="fr-FR" dirty="0" smtClean="0"/>
              <a:t>Voir colonnes « AP-BE » dans Compute4a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9031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814201"/>
            <a:ext cx="8023872" cy="965200"/>
          </a:xfrm>
        </p:spPr>
        <p:txBody>
          <a:bodyPr/>
          <a:lstStyle/>
          <a:p>
            <a:r>
              <a:rPr lang="fr-FR" dirty="0" smtClean="0"/>
              <a:t>L’influence de la maturité : exemple</a:t>
            </a:r>
            <a:br>
              <a:rPr lang="fr-FR" dirty="0" smtClean="0"/>
            </a:br>
            <a:r>
              <a:rPr lang="fr-FR" dirty="0" smtClean="0"/>
              <a:t>Onglet « Compute4a »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66326"/>
              </p:ext>
            </p:extLst>
          </p:nvPr>
        </p:nvGraphicFramePr>
        <p:xfrm>
          <a:off x="478862" y="2188236"/>
          <a:ext cx="826564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326"/>
                <a:gridCol w="1519879"/>
                <a:gridCol w="1499060"/>
                <a:gridCol w="1544167"/>
                <a:gridCol w="1377608"/>
                <a:gridCol w="1377608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Critère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Libellé</a:t>
                      </a:r>
                      <a:endParaRPr lang="fr-F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Menaces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12.8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Gestion des vulnérabilités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T06. Abus de ressources ICT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T11. </a:t>
                      </a:r>
                      <a:r>
                        <a:rPr lang="fr-FR" dirty="0" err="1" smtClean="0"/>
                        <a:t>Cyberattaque</a:t>
                      </a:r>
                      <a:r>
                        <a:rPr lang="fr-FR" dirty="0" smtClean="0"/>
                        <a:t> sur</a:t>
                      </a:r>
                      <a:r>
                        <a:rPr lang="fr-FR" baseline="0" dirty="0" smtClean="0"/>
                        <a:t> périmètre externe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T12.</a:t>
                      </a:r>
                      <a:r>
                        <a:rPr lang="fr-FR" baseline="0" dirty="0" smtClean="0"/>
                        <a:t> Code malicieux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fr-FR" baseline="0" dirty="0" smtClean="0"/>
                        <a:t> infection virale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T15.</a:t>
                      </a:r>
                      <a:r>
                        <a:rPr lang="fr-FR" baseline="0" dirty="0" smtClean="0"/>
                        <a:t> Défaillance logicielle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Poids</a:t>
                      </a:r>
                      <a:r>
                        <a:rPr lang="fr-FR" baseline="0" dirty="0" smtClean="0"/>
                        <a:t> relatif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Poids * inverse</a:t>
                      </a:r>
                      <a:r>
                        <a:rPr lang="fr-FR" baseline="0" dirty="0" smtClean="0"/>
                        <a:t> maturité</a:t>
                      </a:r>
                    </a:p>
                    <a:p>
                      <a:pPr algn="ctr"/>
                      <a:r>
                        <a:rPr lang="fr-FR" baseline="0" dirty="0" smtClean="0"/>
                        <a:t>Exemple : 2. Reproductible</a:t>
                      </a:r>
                    </a:p>
                    <a:p>
                      <a:pPr algn="ctr"/>
                      <a:r>
                        <a:rPr lang="fr-FR" baseline="0" dirty="0" smtClean="0">
                          <a:sym typeface="Wingdings"/>
                        </a:rPr>
                        <a:t> </a:t>
                      </a:r>
                      <a:r>
                        <a:rPr lang="fr-FR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4</a:t>
                      </a:r>
                      <a:endParaRPr lang="fr-FR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4*4</a:t>
                      </a:r>
                      <a:r>
                        <a:rPr lang="fr-FR" dirty="0" smtClean="0">
                          <a:solidFill>
                            <a:srgbClr val="000000"/>
                          </a:solidFill>
                        </a:rPr>
                        <a:t> =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 16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0000"/>
                          </a:solidFill>
                        </a:rPr>
                        <a:t>8*4 =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 32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0000"/>
                          </a:solidFill>
                        </a:rPr>
                        <a:t>8*4 =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 32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0000"/>
                          </a:solidFill>
                        </a:rPr>
                        <a:t>2*4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= 8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fr-FR" baseline="0" dirty="0" smtClean="0">
                          <a:solidFill>
                            <a:srgbClr val="FF0000"/>
                          </a:solidFill>
                        </a:rPr>
                        <a:t>Poids global du critère « 12.8 Gestion des vulnérabilités » : 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16+32+32+8 = </a:t>
                      </a:r>
                      <a:r>
                        <a:rPr lang="fr-FR" baseline="0" dirty="0" smtClean="0">
                          <a:solidFill>
                            <a:srgbClr val="FF0000"/>
                          </a:solidFill>
                        </a:rPr>
                        <a:t>88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637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92" y="160019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015740" y="3025140"/>
            <a:ext cx="1272540" cy="86106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8" name="Flèche droite 7"/>
          <p:cNvSpPr/>
          <p:nvPr/>
        </p:nvSpPr>
        <p:spPr>
          <a:xfrm rot="5400000">
            <a:off x="3667538" y="2893292"/>
            <a:ext cx="356668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2458270" y="3211126"/>
            <a:ext cx="2971799" cy="244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 err="1" smtClean="0"/>
              <a:t>Cartographie</a:t>
            </a:r>
            <a:r>
              <a:rPr lang="nl-BE" dirty="0" smtClean="0"/>
              <a:t> des </a:t>
            </a:r>
            <a:r>
              <a:rPr lang="nl-BE" dirty="0" err="1" smtClean="0"/>
              <a:t>risques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3:</a:t>
            </a:r>
            <a:endParaRPr lang="nl-NL" sz="2800" dirty="0"/>
          </a:p>
        </p:txBody>
      </p:sp>
      <p:sp>
        <p:nvSpPr>
          <p:cNvPr id="10" name="Organigramme : Processus 9"/>
          <p:cNvSpPr/>
          <p:nvPr/>
        </p:nvSpPr>
        <p:spPr>
          <a:xfrm>
            <a:off x="2292874" y="1337359"/>
            <a:ext cx="3620246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Analyse des </a:t>
            </a:r>
            <a:r>
              <a:rPr lang="nl-BE" dirty="0" err="1" smtClean="0"/>
              <a:t>risques</a:t>
            </a:r>
            <a:r>
              <a:rPr lang="nl-BE" dirty="0" smtClean="0"/>
              <a:t>  </a:t>
            </a:r>
            <a:endParaRPr lang="nl-NL" dirty="0"/>
          </a:p>
        </p:txBody>
      </p:sp>
      <p:sp>
        <p:nvSpPr>
          <p:cNvPr id="13" name="ZoneTexte 12"/>
          <p:cNvSpPr txBox="1"/>
          <p:nvPr/>
        </p:nvSpPr>
        <p:spPr>
          <a:xfrm>
            <a:off x="585858" y="2036816"/>
            <a:ext cx="60435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/>
              <a:t> </a:t>
            </a:r>
            <a:r>
              <a:rPr lang="nl-BE" sz="1400" dirty="0" smtClean="0"/>
              <a:t>16 </a:t>
            </a:r>
            <a:r>
              <a:rPr lang="nl-BE" sz="1400" dirty="0" err="1" smtClean="0"/>
              <a:t>menaces</a:t>
            </a:r>
            <a:r>
              <a:rPr lang="nl-BE" sz="1400" dirty="0" smtClean="0"/>
              <a:t> </a:t>
            </a:r>
            <a:r>
              <a:rPr lang="nl-BE" sz="1400" dirty="0" err="1" smtClean="0"/>
              <a:t>sont</a:t>
            </a:r>
            <a:r>
              <a:rPr lang="nl-BE" sz="1400" dirty="0" smtClean="0"/>
              <a:t> </a:t>
            </a:r>
            <a:r>
              <a:rPr lang="nl-BE" sz="1400" dirty="0" err="1" smtClean="0"/>
              <a:t>évaluées</a:t>
            </a:r>
            <a:r>
              <a:rPr lang="nl-BE" sz="1400" dirty="0" smtClean="0"/>
              <a:t> en </a:t>
            </a:r>
            <a:r>
              <a:rPr lang="nl-BE" sz="1400" dirty="0" err="1" smtClean="0"/>
              <a:t>termes</a:t>
            </a:r>
            <a:r>
              <a:rPr lang="nl-BE" sz="1400" dirty="0" smtClean="0"/>
              <a:t> </a:t>
            </a:r>
            <a:r>
              <a:rPr lang="nl-BE" sz="1400" dirty="0" err="1" smtClean="0"/>
              <a:t>d’impact</a:t>
            </a:r>
            <a:r>
              <a:rPr lang="nl-BE" sz="1400" dirty="0" smtClean="0"/>
              <a:t> et de </a:t>
            </a:r>
            <a:r>
              <a:rPr lang="nl-BE" sz="1400" dirty="0" err="1" smtClean="0"/>
              <a:t>vraisemblance</a:t>
            </a:r>
            <a:r>
              <a:rPr lang="nl-BE" sz="140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L’impact</a:t>
            </a:r>
            <a:r>
              <a:rPr lang="nl-BE" sz="1400" dirty="0" smtClean="0"/>
              <a:t> </a:t>
            </a:r>
            <a:r>
              <a:rPr lang="nl-BE" sz="1400" dirty="0" err="1" smtClean="0"/>
              <a:t>est</a:t>
            </a:r>
            <a:r>
              <a:rPr lang="nl-BE" sz="1400" dirty="0" smtClean="0"/>
              <a:t>  </a:t>
            </a:r>
            <a:r>
              <a:rPr lang="nl-BE" sz="1400" dirty="0" err="1" smtClean="0"/>
              <a:t>proposé</a:t>
            </a:r>
            <a:r>
              <a:rPr lang="nl-BE" sz="1400" dirty="0" smtClean="0"/>
              <a:t> par l’outil </a:t>
            </a:r>
            <a:r>
              <a:rPr lang="nl-BE" sz="1400" dirty="0" err="1" smtClean="0"/>
              <a:t>sur</a:t>
            </a:r>
            <a:r>
              <a:rPr lang="nl-BE" sz="1400" dirty="0" smtClean="0"/>
              <a:t> base du questionnaire (“Worst cases”) et de </a:t>
            </a:r>
            <a:r>
              <a:rPr lang="nl-BE" sz="1400" dirty="0" err="1" smtClean="0"/>
              <a:t>certains</a:t>
            </a:r>
            <a:r>
              <a:rPr lang="nl-BE" sz="1400" dirty="0" smtClean="0"/>
              <a:t> points de </a:t>
            </a:r>
            <a:r>
              <a:rPr lang="nl-BE" sz="1400" dirty="0" err="1" smtClean="0"/>
              <a:t>l’analyse</a:t>
            </a:r>
            <a:r>
              <a:rPr lang="nl-BE" sz="1400" dirty="0" smtClean="0"/>
              <a:t> de </a:t>
            </a:r>
            <a:r>
              <a:rPr lang="nl-BE" sz="1400" dirty="0" err="1" smtClean="0"/>
              <a:t>maturité</a:t>
            </a:r>
            <a:r>
              <a:rPr lang="nl-BE" sz="14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/>
              <a:t>La </a:t>
            </a:r>
            <a:r>
              <a:rPr lang="nl-BE" sz="1400" dirty="0" err="1"/>
              <a:t>vraisemblance</a:t>
            </a:r>
            <a:r>
              <a:rPr lang="nl-BE" sz="1400" dirty="0"/>
              <a:t> </a:t>
            </a:r>
            <a:r>
              <a:rPr lang="nl-BE" sz="1400" dirty="0" err="1"/>
              <a:t>est</a:t>
            </a:r>
            <a:r>
              <a:rPr lang="nl-BE" sz="1400" dirty="0"/>
              <a:t> </a:t>
            </a:r>
            <a:r>
              <a:rPr lang="nl-BE" sz="1400" dirty="0" err="1" smtClean="0"/>
              <a:t>proposée</a:t>
            </a:r>
            <a:r>
              <a:rPr lang="nl-BE" sz="1400" dirty="0" smtClean="0"/>
              <a:t> par l’outil </a:t>
            </a:r>
            <a:r>
              <a:rPr lang="nl-BE" sz="1400" dirty="0" err="1" smtClean="0"/>
              <a:t>sur</a:t>
            </a:r>
            <a:r>
              <a:rPr lang="nl-BE" sz="1400" dirty="0" smtClean="0"/>
              <a:t> </a:t>
            </a:r>
            <a:r>
              <a:rPr lang="nl-BE" sz="1400" dirty="0"/>
              <a:t>base des </a:t>
            </a:r>
            <a:r>
              <a:rPr lang="nl-BE" sz="1400" dirty="0" err="1"/>
              <a:t>réponses</a:t>
            </a:r>
            <a:r>
              <a:rPr lang="nl-BE" sz="1400" dirty="0"/>
              <a:t> </a:t>
            </a:r>
            <a:r>
              <a:rPr lang="nl-BE" sz="1400" dirty="0" err="1"/>
              <a:t>données</a:t>
            </a:r>
            <a:r>
              <a:rPr lang="nl-BE" sz="1400" dirty="0"/>
              <a:t> au niveau de la </a:t>
            </a:r>
            <a:r>
              <a:rPr lang="nl-BE" sz="1400" dirty="0" err="1" smtClean="0"/>
              <a:t>maturité</a:t>
            </a:r>
            <a:endParaRPr lang="nl-BE" sz="1400" dirty="0"/>
          </a:p>
        </p:txBody>
      </p:sp>
      <p:sp>
        <p:nvSpPr>
          <p:cNvPr id="14" name="Ellipse 13"/>
          <p:cNvSpPr/>
          <p:nvPr/>
        </p:nvSpPr>
        <p:spPr>
          <a:xfrm>
            <a:off x="7441135" y="228932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4" y="3455600"/>
            <a:ext cx="3505946" cy="333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6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44880" y="245388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Risque = Impact X Vraisemblance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4975372" y="6141768"/>
            <a:ext cx="403098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Impact évalué par le métier (Etape 1)</a:t>
            </a:r>
            <a:endParaRPr lang="fr-BE" dirty="0"/>
          </a:p>
        </p:txBody>
      </p:sp>
      <p:sp>
        <p:nvSpPr>
          <p:cNvPr id="2" name="Flèche droite 1"/>
          <p:cNvSpPr/>
          <p:nvPr/>
        </p:nvSpPr>
        <p:spPr>
          <a:xfrm rot="16200000">
            <a:off x="6916928" y="5648440"/>
            <a:ext cx="707626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Ellipse 6"/>
          <p:cNvSpPr/>
          <p:nvPr/>
        </p:nvSpPr>
        <p:spPr>
          <a:xfrm>
            <a:off x="8055600" y="1803414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/>
          <p:cNvSpPr txBox="1"/>
          <p:nvPr/>
        </p:nvSpPr>
        <p:spPr>
          <a:xfrm>
            <a:off x="1059180" y="5772435"/>
            <a:ext cx="5845248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Vraisemblance évaluée par le niveau de maturité (Etape 2)</a:t>
            </a:r>
            <a:endParaRPr lang="fr-BE" dirty="0"/>
          </a:p>
        </p:txBody>
      </p:sp>
      <p:sp>
        <p:nvSpPr>
          <p:cNvPr id="10" name="Flèche droite 9"/>
          <p:cNvSpPr/>
          <p:nvPr/>
        </p:nvSpPr>
        <p:spPr>
          <a:xfrm rot="16200000">
            <a:off x="5573130" y="5449474"/>
            <a:ext cx="337066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" y="1692744"/>
            <a:ext cx="8239750" cy="374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384822" y="821661"/>
            <a:ext cx="237411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Tolérance au risque</a:t>
            </a:r>
            <a:endParaRPr lang="fr-BE" dirty="0"/>
          </a:p>
        </p:txBody>
      </p:sp>
      <p:sp>
        <p:nvSpPr>
          <p:cNvPr id="12" name="Flèche droite 11"/>
          <p:cNvSpPr/>
          <p:nvPr/>
        </p:nvSpPr>
        <p:spPr>
          <a:xfrm rot="5400000">
            <a:off x="5570294" y="1319570"/>
            <a:ext cx="454361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83" y="78105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050029" y="3965432"/>
            <a:ext cx="1043940" cy="690388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12" name="Flèche droite 11"/>
          <p:cNvSpPr/>
          <p:nvPr/>
        </p:nvSpPr>
        <p:spPr>
          <a:xfrm rot="5400000">
            <a:off x="4700846" y="3408457"/>
            <a:ext cx="429821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3429858" y="3802380"/>
            <a:ext cx="3237642" cy="5126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err="1" smtClean="0"/>
              <a:t>Priorité</a:t>
            </a:r>
            <a:r>
              <a:rPr lang="nl-BE" dirty="0" smtClean="0"/>
              <a:t> brute de mise en oeuvre</a:t>
            </a:r>
          </a:p>
          <a:p>
            <a:pPr algn="ctr"/>
            <a:r>
              <a:rPr lang="nl-BE" dirty="0" smtClean="0"/>
              <a:t>Par catégorie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4:</a:t>
            </a:r>
            <a:endParaRPr lang="nl-NL" sz="2800" dirty="0"/>
          </a:p>
        </p:txBody>
      </p:sp>
      <p:sp>
        <p:nvSpPr>
          <p:cNvPr id="10" name="Organigramme : Processus 9"/>
          <p:cNvSpPr/>
          <p:nvPr/>
        </p:nvSpPr>
        <p:spPr>
          <a:xfrm>
            <a:off x="2292874" y="1337359"/>
            <a:ext cx="4524304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Evaluation brute des </a:t>
            </a:r>
            <a:r>
              <a:rPr lang="nl-BE" dirty="0" err="1" smtClean="0"/>
              <a:t>priorités</a:t>
            </a:r>
            <a:r>
              <a:rPr lang="nl-BE" dirty="0" smtClean="0"/>
              <a:t> </a:t>
            </a:r>
            <a:r>
              <a:rPr lang="nl-BE" dirty="0" err="1" smtClean="0"/>
              <a:t>d’amélioration</a:t>
            </a:r>
            <a:endParaRPr lang="nl-NL" dirty="0"/>
          </a:p>
        </p:txBody>
      </p:sp>
      <p:sp>
        <p:nvSpPr>
          <p:cNvPr id="13" name="ZoneTexte 12"/>
          <p:cNvSpPr txBox="1"/>
          <p:nvPr/>
        </p:nvSpPr>
        <p:spPr>
          <a:xfrm>
            <a:off x="2292874" y="2359528"/>
            <a:ext cx="47861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smtClean="0"/>
              <a:t> L’évaluation des priorités tient compte :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BE" sz="1400" dirty="0" smtClean="0"/>
              <a:t>De la maturité de l’organisme dans différents domaines (Etape 2)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BE" sz="1400" dirty="0" smtClean="0"/>
              <a:t>Des menaces et des risques identifiés par le métier (Etape 3)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fr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fr-BE" sz="14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4" y="4487030"/>
            <a:ext cx="4961366" cy="209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80" y="1505858"/>
            <a:ext cx="1781037" cy="1902912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7689840" y="2554227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657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dirty="0" err="1" smtClean="0"/>
              <a:t>prioritisation</a:t>
            </a:r>
            <a:r>
              <a:rPr lang="fr-FR" dirty="0" smtClean="0"/>
              <a:t> des mesures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384372"/>
            <a:ext cx="7685087" cy="4303713"/>
          </a:xfrm>
        </p:spPr>
        <p:txBody>
          <a:bodyPr/>
          <a:lstStyle/>
          <a:p>
            <a:r>
              <a:rPr lang="fr-FR" sz="2800" dirty="0" smtClean="0"/>
              <a:t>Poids </a:t>
            </a:r>
            <a:r>
              <a:rPr lang="fr-FR" sz="2800" dirty="0"/>
              <a:t>g</a:t>
            </a:r>
            <a:r>
              <a:rPr lang="fr-FR" sz="2800" dirty="0" smtClean="0"/>
              <a:t>lobal d’une mesure (PGM) </a:t>
            </a:r>
          </a:p>
          <a:p>
            <a:pPr lvl="1"/>
            <a:r>
              <a:rPr lang="fr-FR" sz="2400" dirty="0" smtClean="0"/>
              <a:t>Somme des poids sur les menaces pour </a:t>
            </a:r>
            <a:r>
              <a:rPr lang="fr-FR" sz="2400" b="1" dirty="0" smtClean="0"/>
              <a:t>une mesure</a:t>
            </a:r>
            <a:r>
              <a:rPr lang="fr-FR" sz="2400" dirty="0" smtClean="0"/>
              <a:t> donnée (Diminution éventuelle si maturité mesure&gt;maturité cible)</a:t>
            </a:r>
          </a:p>
          <a:p>
            <a:pPr lvl="1"/>
            <a:r>
              <a:rPr lang="fr-FR" sz="2400" dirty="0" smtClean="0"/>
              <a:t>Transversal pour toutes les menaces</a:t>
            </a:r>
          </a:p>
          <a:p>
            <a:pPr lvl="1"/>
            <a:r>
              <a:rPr lang="fr-FR" sz="2400" dirty="0" smtClean="0"/>
              <a:t>Ne tient pas compte du RISQUE</a:t>
            </a:r>
          </a:p>
          <a:p>
            <a:r>
              <a:rPr lang="fr-FR" sz="2800" dirty="0"/>
              <a:t>Poids </a:t>
            </a:r>
            <a:r>
              <a:rPr lang="fr-FR" sz="2800" dirty="0" smtClean="0"/>
              <a:t>d’une mesure sur le risque (PR</a:t>
            </a:r>
            <a:r>
              <a:rPr lang="fr-FR" sz="2800" dirty="0"/>
              <a:t>M</a:t>
            </a:r>
            <a:r>
              <a:rPr lang="fr-FR" sz="2800" dirty="0" smtClean="0"/>
              <a:t>)</a:t>
            </a:r>
          </a:p>
          <a:p>
            <a:pPr lvl="1"/>
            <a:r>
              <a:rPr lang="fr-FR" sz="2400" dirty="0" smtClean="0"/>
              <a:t>Pour chaque menace : Risque d’une menace (Onglet « Menaces »)/maturité de la mesure</a:t>
            </a:r>
          </a:p>
          <a:p>
            <a:pPr lvl="1"/>
            <a:r>
              <a:rPr lang="fr-FR" sz="2400" dirty="0" smtClean="0"/>
              <a:t>Exprime le poids d’</a:t>
            </a:r>
            <a:r>
              <a:rPr lang="fr-FR" sz="2400" b="1" dirty="0" smtClean="0"/>
              <a:t>une mesure</a:t>
            </a:r>
            <a:r>
              <a:rPr lang="fr-FR" sz="2400" dirty="0" smtClean="0"/>
              <a:t> sur </a:t>
            </a:r>
            <a:r>
              <a:rPr lang="fr-FR" sz="2400" b="1" dirty="0" smtClean="0"/>
              <a:t>une menace</a:t>
            </a:r>
          </a:p>
          <a:p>
            <a:pPr lvl="1"/>
            <a:r>
              <a:rPr lang="fr-FR" sz="2400" dirty="0" smtClean="0"/>
              <a:t>Tient compte du</a:t>
            </a:r>
            <a:r>
              <a:rPr lang="fr-FR" sz="2400" b="1" dirty="0" smtClean="0"/>
              <a:t> RISQUE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7142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PGM</a:t>
            </a:r>
            <a:r>
              <a:rPr lang="fr-FR" dirty="0"/>
              <a:t> </a:t>
            </a:r>
            <a:r>
              <a:rPr lang="fr-FR" dirty="0" smtClean="0"/>
              <a:t>: « Compute4a »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703103"/>
              </p:ext>
            </p:extLst>
          </p:nvPr>
        </p:nvGraphicFramePr>
        <p:xfrm>
          <a:off x="753650" y="1415013"/>
          <a:ext cx="7574454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100"/>
                <a:gridCol w="1405368"/>
                <a:gridCol w="1426188"/>
                <a:gridCol w="1378980"/>
                <a:gridCol w="1262409"/>
                <a:gridCol w="1262409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12.8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Gestion des vulnérabilités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T06.Abus de ressources ICT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T11. </a:t>
                      </a:r>
                      <a:r>
                        <a:rPr lang="fr-FR" sz="1600" dirty="0" err="1" smtClean="0"/>
                        <a:t>Cyberattaque</a:t>
                      </a:r>
                      <a:r>
                        <a:rPr lang="fr-FR" sz="1600" dirty="0" smtClean="0"/>
                        <a:t> sur</a:t>
                      </a:r>
                      <a:r>
                        <a:rPr lang="fr-FR" sz="1600" baseline="0" dirty="0" smtClean="0"/>
                        <a:t> périmètre externe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T12.</a:t>
                      </a:r>
                      <a:r>
                        <a:rPr lang="fr-FR" sz="1600" baseline="0" dirty="0" smtClean="0"/>
                        <a:t> Code malicieux </a:t>
                      </a:r>
                      <a:r>
                        <a:rPr lang="mr-IN" sz="1600" baseline="0" dirty="0" smtClean="0"/>
                        <a:t>–</a:t>
                      </a:r>
                      <a:r>
                        <a:rPr lang="fr-FR" sz="1600" baseline="0" dirty="0" smtClean="0"/>
                        <a:t> infection virale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T15.</a:t>
                      </a:r>
                      <a:r>
                        <a:rPr lang="fr-FR" sz="1600" baseline="0" dirty="0" smtClean="0"/>
                        <a:t> Défaillance logicielle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sz="1600" dirty="0" smtClean="0"/>
                        <a:t>Poids par menace (Total : 88)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32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32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8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sz="1600" dirty="0" smtClean="0"/>
                        <a:t>Poids potentiel</a:t>
                      </a:r>
                      <a:r>
                        <a:rPr lang="fr-FR" sz="1600" baseline="0" dirty="0" smtClean="0"/>
                        <a:t> GLOBAL par menace (Maturité minimum)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215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345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260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135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sz="1600" dirty="0" smtClean="0"/>
                        <a:t>Participation de la mesure dans le poids global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16/215 = 0,074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32/345 = 0,092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32/260 = 0,123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8/135 = 0,059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 gridSpan="5">
                  <a:txBody>
                    <a:bodyPr/>
                    <a:lstStyle/>
                    <a:p>
                      <a:pPr algn="r"/>
                      <a:r>
                        <a:rPr lang="fr-FR" sz="1600" dirty="0" smtClean="0">
                          <a:solidFill>
                            <a:srgbClr val="FF0000"/>
                          </a:solidFill>
                        </a:rPr>
                        <a:t>Participation TOTALE</a:t>
                      </a:r>
                      <a:r>
                        <a:rPr lang="fr-FR" sz="1600" baseline="0" dirty="0" smtClean="0">
                          <a:solidFill>
                            <a:srgbClr val="FF0000"/>
                          </a:solidFill>
                        </a:rPr>
                        <a:t> de la mesure = </a:t>
                      </a:r>
                    </a:p>
                    <a:p>
                      <a:pPr algn="r"/>
                      <a:r>
                        <a:rPr lang="fr-FR" sz="1600" baseline="0" dirty="0" smtClean="0">
                          <a:solidFill>
                            <a:schemeClr val="tx1"/>
                          </a:solidFill>
                        </a:rPr>
                        <a:t>0,074 + 0,092 + 0,123 + 0,059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FF0000"/>
                          </a:solidFill>
                        </a:rPr>
                        <a:t>0,3495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908022" y="5437490"/>
            <a:ext cx="742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400" dirty="0"/>
              <a:t>Le PGM ne tient pas compte du </a:t>
            </a:r>
            <a:r>
              <a:rPr lang="fr-FR" sz="2400" dirty="0" smtClean="0"/>
              <a:t>risque d’une menace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0997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e 6"/>
          <p:cNvSpPr/>
          <p:nvPr/>
        </p:nvSpPr>
        <p:spPr>
          <a:xfrm>
            <a:off x="234950" y="4484688"/>
            <a:ext cx="2357438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R</a:t>
            </a:r>
            <a:endParaRPr lang="fr-FR" sz="4400" dirty="0"/>
          </a:p>
        </p:txBody>
      </p:sp>
      <p:sp>
        <p:nvSpPr>
          <p:cNvPr id="8" name="Hexagone 7"/>
          <p:cNvSpPr/>
          <p:nvPr/>
        </p:nvSpPr>
        <p:spPr>
          <a:xfrm>
            <a:off x="3351213" y="4484688"/>
            <a:ext cx="2355850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I</a:t>
            </a:r>
            <a:endParaRPr lang="fr-FR" sz="4400" dirty="0"/>
          </a:p>
        </p:txBody>
      </p:sp>
      <p:sp>
        <p:nvSpPr>
          <p:cNvPr id="9" name="Hexagone 8"/>
          <p:cNvSpPr/>
          <p:nvPr/>
        </p:nvSpPr>
        <p:spPr>
          <a:xfrm>
            <a:off x="6302375" y="4484688"/>
            <a:ext cx="2174875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V</a:t>
            </a:r>
            <a:endParaRPr lang="fr-FR" sz="4400" dirty="0"/>
          </a:p>
        </p:txBody>
      </p:sp>
      <p:sp>
        <p:nvSpPr>
          <p:cNvPr id="10" name="Égal 9"/>
          <p:cNvSpPr/>
          <p:nvPr/>
        </p:nvSpPr>
        <p:spPr>
          <a:xfrm>
            <a:off x="2768600" y="5218113"/>
            <a:ext cx="514350" cy="468312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Multiplication 10"/>
          <p:cNvSpPr/>
          <p:nvPr/>
        </p:nvSpPr>
        <p:spPr>
          <a:xfrm>
            <a:off x="5788025" y="5126038"/>
            <a:ext cx="493713" cy="560387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23913" y="6407150"/>
            <a:ext cx="1258887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Risque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1288" y="6407150"/>
            <a:ext cx="12573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Impact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24638" y="6376988"/>
            <a:ext cx="1601787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Vraisemblance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4950" y="3752850"/>
            <a:ext cx="22479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Evènement</a:t>
            </a:r>
          </a:p>
        </p:txBody>
      </p:sp>
      <p:pic>
        <p:nvPicPr>
          <p:cNvPr id="18" name="Image 17" descr="comptabl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955800"/>
            <a:ext cx="250825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18" descr="Vulnerabi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293938"/>
            <a:ext cx="3116262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373438" y="3779838"/>
            <a:ext cx="2247900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Métier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50000" y="3790950"/>
            <a:ext cx="2246313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Vulnérabilité</a:t>
            </a:r>
          </a:p>
        </p:txBody>
      </p:sp>
      <p:sp>
        <p:nvSpPr>
          <p:cNvPr id="23" name="Flèche vers le bas 22"/>
          <p:cNvSpPr/>
          <p:nvPr/>
        </p:nvSpPr>
        <p:spPr>
          <a:xfrm>
            <a:off x="4302125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sp>
        <p:nvSpPr>
          <p:cNvPr id="24" name="Flèche vers le bas 23"/>
          <p:cNvSpPr/>
          <p:nvPr/>
        </p:nvSpPr>
        <p:spPr>
          <a:xfrm>
            <a:off x="7154863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800100" y="331788"/>
            <a:ext cx="4495800" cy="1281112"/>
          </a:xfrm>
          <a:prstGeom prst="ellipse">
            <a:avLst/>
          </a:prstGeom>
          <a:gradFill flip="none" rotWithShape="1">
            <a:gsLst>
              <a:gs pos="0">
                <a:srgbClr val="8EBA3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dirty="0">
                <a:solidFill>
                  <a:srgbClr val="FF0000"/>
                </a:solidFill>
              </a:rPr>
              <a:t>EVALUATION DU RISQUE</a:t>
            </a:r>
          </a:p>
        </p:txBody>
      </p:sp>
      <p:pic>
        <p:nvPicPr>
          <p:cNvPr id="2" name="Image 1" descr="busines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33" y="1928813"/>
            <a:ext cx="2880783" cy="181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387350"/>
            <a:ext cx="8003051" cy="965200"/>
          </a:xfrm>
        </p:spPr>
        <p:txBody>
          <a:bodyPr/>
          <a:lstStyle/>
          <a:p>
            <a:r>
              <a:rPr lang="fr-FR" dirty="0" smtClean="0"/>
              <a:t>PRM : « Compute4 &amp; Compute5 »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636306"/>
              </p:ext>
            </p:extLst>
          </p:nvPr>
        </p:nvGraphicFramePr>
        <p:xfrm>
          <a:off x="229022" y="1415013"/>
          <a:ext cx="8505078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604"/>
                <a:gridCol w="1519879"/>
                <a:gridCol w="1551110"/>
                <a:gridCol w="1568459"/>
                <a:gridCol w="1417513"/>
                <a:gridCol w="1417513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12.8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Gestion des vulnérabilités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T06.Abus de ressources ICT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T11. </a:t>
                      </a:r>
                      <a:r>
                        <a:rPr lang="fr-FR" dirty="0" err="1" smtClean="0"/>
                        <a:t>Cyberattaque</a:t>
                      </a:r>
                      <a:r>
                        <a:rPr lang="fr-FR" dirty="0" smtClean="0"/>
                        <a:t> sur</a:t>
                      </a:r>
                      <a:r>
                        <a:rPr lang="fr-FR" baseline="0" dirty="0" smtClean="0"/>
                        <a:t> périmètre externe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T12.</a:t>
                      </a:r>
                      <a:r>
                        <a:rPr lang="fr-FR" baseline="0" dirty="0" smtClean="0"/>
                        <a:t> Code malicieux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fr-FR" baseline="0" dirty="0" smtClean="0"/>
                        <a:t> infection virale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T15.</a:t>
                      </a:r>
                      <a:r>
                        <a:rPr lang="fr-FR" baseline="0" dirty="0" smtClean="0"/>
                        <a:t> Défaillance logicielle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dirty="0" smtClean="0"/>
                        <a:t>Poids de maturité par menace 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dirty="0" smtClean="0"/>
                        <a:t>Risque </a:t>
                      </a:r>
                      <a:r>
                        <a:rPr lang="fr-FR" baseline="0" dirty="0" smtClean="0"/>
                        <a:t>(onglet « Menaces »)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dirty="0" smtClean="0"/>
                        <a:t>Risque</a:t>
                      </a:r>
                      <a:r>
                        <a:rPr lang="fr-FR" baseline="0" dirty="0" smtClean="0"/>
                        <a:t> / Poids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3/3 =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12/3 =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12/3 =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3/3</a:t>
                      </a:r>
                      <a:r>
                        <a:rPr lang="fr-FR" baseline="0" dirty="0" smtClean="0"/>
                        <a:t> = </a:t>
                      </a:r>
                      <a:r>
                        <a:rPr lang="fr-FR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0" y="4622318"/>
            <a:ext cx="9004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400" dirty="0" smtClean="0"/>
              <a:t>Le PMR </a:t>
            </a:r>
            <a:r>
              <a:rPr lang="fr-FR" sz="2400" dirty="0"/>
              <a:t>tient compte du risque </a:t>
            </a:r>
            <a:r>
              <a:rPr lang="fr-FR" sz="2400" dirty="0" smtClean="0"/>
              <a:t>d’une menace évalué dans l’analyse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6028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173913"/>
            <a:ext cx="7685087" cy="965200"/>
          </a:xfrm>
        </p:spPr>
        <p:txBody>
          <a:bodyPr/>
          <a:lstStyle/>
          <a:p>
            <a:r>
              <a:rPr lang="fr-FR" dirty="0" smtClean="0"/>
              <a:t>La </a:t>
            </a:r>
            <a:r>
              <a:rPr lang="fr-FR" dirty="0" err="1" smtClean="0"/>
              <a:t>prioritisation</a:t>
            </a:r>
            <a:r>
              <a:rPr lang="fr-FR" dirty="0" smtClean="0"/>
              <a:t> des mesures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9514" y="1167685"/>
            <a:ext cx="8294005" cy="4303713"/>
          </a:xfrm>
        </p:spPr>
        <p:txBody>
          <a:bodyPr/>
          <a:lstStyle/>
          <a:p>
            <a:pPr lvl="1"/>
            <a:r>
              <a:rPr lang="fr-FR" sz="2000" dirty="0" smtClean="0"/>
              <a:t>Poids d’une mesure sur une menace </a:t>
            </a:r>
            <a:r>
              <a:rPr lang="fr-FR" sz="2000" dirty="0"/>
              <a:t>= </a:t>
            </a:r>
            <a:r>
              <a:rPr lang="fr-FR" sz="2000" dirty="0" smtClean="0"/>
              <a:t>	PGM </a:t>
            </a:r>
            <a:r>
              <a:rPr lang="fr-FR" sz="2000" dirty="0"/>
              <a:t>X </a:t>
            </a:r>
            <a:r>
              <a:rPr lang="fr-FR" sz="2000" dirty="0" smtClean="0"/>
              <a:t>PRM</a:t>
            </a:r>
          </a:p>
          <a:p>
            <a:pPr lvl="1"/>
            <a:endParaRPr lang="fr-FR" sz="2000" dirty="0" smtClean="0"/>
          </a:p>
          <a:p>
            <a:pPr marL="246063" lvl="1" indent="0">
              <a:buNone/>
            </a:pPr>
            <a:endParaRPr lang="fr-FR" sz="2000" dirty="0" smtClean="0"/>
          </a:p>
          <a:p>
            <a:pPr marL="246063" lvl="1" indent="0">
              <a:buNone/>
            </a:pPr>
            <a:endParaRPr lang="fr-FR" sz="2000" dirty="0"/>
          </a:p>
          <a:p>
            <a:pPr marL="246063" lvl="1" indent="0">
              <a:buNone/>
            </a:pPr>
            <a:endParaRPr lang="fr-FR" sz="2000" dirty="0" smtClean="0"/>
          </a:p>
          <a:p>
            <a:pPr marL="246063" lvl="1" indent="0">
              <a:buNone/>
            </a:pPr>
            <a:endParaRPr lang="fr-FR" sz="2000" dirty="0" smtClean="0"/>
          </a:p>
          <a:p>
            <a:pPr marL="246063" lvl="1" indent="0">
              <a:buNone/>
            </a:pPr>
            <a:endParaRPr lang="fr-FR" sz="2000" dirty="0"/>
          </a:p>
          <a:p>
            <a:pPr marL="246063" lvl="1" indent="0">
              <a:buNone/>
            </a:pPr>
            <a:endParaRPr lang="fr-FR" sz="2000" dirty="0" smtClean="0"/>
          </a:p>
          <a:p>
            <a:pPr marL="246063" lvl="1" indent="0">
              <a:buNone/>
            </a:pPr>
            <a:endParaRPr lang="fr-FR" sz="2000" dirty="0" smtClean="0"/>
          </a:p>
          <a:p>
            <a:pPr lvl="1"/>
            <a:r>
              <a:rPr lang="fr-FR" sz="2000" dirty="0"/>
              <a:t>Macro</a:t>
            </a:r>
            <a:r>
              <a:rPr lang="fr-FR" sz="2000" dirty="0" smtClean="0"/>
              <a:t> « Traitement » : </a:t>
            </a:r>
            <a:r>
              <a:rPr lang="fr-FR" sz="2000" dirty="0" err="1"/>
              <a:t>p</a:t>
            </a:r>
            <a:r>
              <a:rPr lang="fr-FR" sz="2000" dirty="0" err="1" smtClean="0"/>
              <a:t>rioritisation</a:t>
            </a:r>
            <a:r>
              <a:rPr lang="fr-FR" sz="2000" dirty="0" smtClean="0"/>
              <a:t> sur base des mesures ayant le + de poids sur les risques les + élevés. Pas de calcul </a:t>
            </a:r>
            <a:r>
              <a:rPr lang="mr-IN" sz="2000" dirty="0" smtClean="0"/>
              <a:t>–</a:t>
            </a:r>
            <a:r>
              <a:rPr lang="fr-FR" sz="2000" dirty="0" smtClean="0"/>
              <a:t> les valeurs existent déjà ! </a:t>
            </a:r>
          </a:p>
          <a:p>
            <a:pPr lvl="1"/>
            <a:r>
              <a:rPr lang="fr-FR" sz="2000" dirty="0" smtClean="0"/>
              <a:t>L’outil classe les mesures sur le principe suivant : quelle mesure influence </a:t>
            </a:r>
            <a:r>
              <a:rPr lang="fr-FR" sz="2000" b="1" dirty="0" smtClean="0"/>
              <a:t>le plus</a:t>
            </a:r>
            <a:r>
              <a:rPr lang="fr-FR" sz="2000" dirty="0" smtClean="0"/>
              <a:t> la menace présentant le risque </a:t>
            </a:r>
            <a:r>
              <a:rPr lang="fr-FR" sz="2000" b="1" dirty="0" smtClean="0"/>
              <a:t>le plus</a:t>
            </a:r>
            <a:r>
              <a:rPr lang="fr-FR" sz="2000" dirty="0" smtClean="0"/>
              <a:t> élevé </a:t>
            </a:r>
            <a:r>
              <a:rPr lang="fr-FR" sz="2000" dirty="0"/>
              <a:t>?</a:t>
            </a:r>
            <a:endParaRPr lang="fr-FR" sz="2000" u="sng" dirty="0"/>
          </a:p>
          <a:p>
            <a:endParaRPr lang="fr-FR" sz="2400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71284"/>
              </p:ext>
            </p:extLst>
          </p:nvPr>
        </p:nvGraphicFramePr>
        <p:xfrm>
          <a:off x="192112" y="1760855"/>
          <a:ext cx="8777745" cy="2470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689"/>
                <a:gridCol w="1683514"/>
                <a:gridCol w="1683514"/>
                <a:gridCol w="1683514"/>
                <a:gridCol w="1683514"/>
              </a:tblGrid>
              <a:tr h="1088529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12.8 Gestion des vulnérabilités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T06.Abus de ressources ICT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T11. </a:t>
                      </a:r>
                      <a:r>
                        <a:rPr lang="fr-FR" sz="1600" dirty="0" err="1" smtClean="0"/>
                        <a:t>Cyberattaque</a:t>
                      </a:r>
                      <a:r>
                        <a:rPr lang="fr-FR" sz="1600" dirty="0" smtClean="0"/>
                        <a:t> sur</a:t>
                      </a:r>
                      <a:r>
                        <a:rPr lang="fr-FR" sz="1600" baseline="0" dirty="0" smtClean="0"/>
                        <a:t> périmètre externe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T12.</a:t>
                      </a:r>
                      <a:r>
                        <a:rPr lang="fr-FR" sz="1600" baseline="0" dirty="0" smtClean="0"/>
                        <a:t> Code malicieux </a:t>
                      </a:r>
                      <a:r>
                        <a:rPr lang="mr-IN" sz="1600" baseline="0" dirty="0" smtClean="0"/>
                        <a:t>–</a:t>
                      </a:r>
                      <a:r>
                        <a:rPr lang="fr-FR" sz="1600" baseline="0" dirty="0" smtClean="0"/>
                        <a:t> infection virale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T15.</a:t>
                      </a:r>
                      <a:r>
                        <a:rPr lang="fr-FR" sz="1600" baseline="0" dirty="0" smtClean="0"/>
                        <a:t> Défaillance logicielle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PGM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0,35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0,35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0,35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0,35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PMR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Priorité de la mesure par menace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1*0,35 =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0,35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4*0,35=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1,40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4*0,35=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1,40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1*0,35 =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0,35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391920" y="60097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Prioritisation pondérée</a:t>
            </a:r>
            <a:endParaRPr lang="fr-BE" dirty="0"/>
          </a:p>
        </p:txBody>
      </p:sp>
      <p:pic>
        <p:nvPicPr>
          <p:cNvPr id="1026" name="Picture 2" descr="http://us.123rf.com/450wm/burakowski/burakowski1202/burakowski120200353/12222184-tampon-en-caoutchouc-priorit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640491"/>
            <a:ext cx="1851023" cy="185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rapeauxdespays.fr/data/currency/eur/euro-coins-version-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31" y="1540204"/>
            <a:ext cx="1070500" cy="10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nnovationmanagement.se/wp-content/uploads/2010/06/Complexity-Science-and-Innov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83" y="1640491"/>
            <a:ext cx="1431835" cy="10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èche droite 1"/>
          <p:cNvSpPr/>
          <p:nvPr/>
        </p:nvSpPr>
        <p:spPr>
          <a:xfrm rot="1174681">
            <a:off x="2445331" y="1863004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 droite 8"/>
          <p:cNvSpPr/>
          <p:nvPr/>
        </p:nvSpPr>
        <p:spPr>
          <a:xfrm rot="9943380">
            <a:off x="4585062" y="1869170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2" name="Picture 8" descr="http://www.agir.fr/wp-content/uploads/2014/09/Fotolia_81917143_Subscription_Monthly_M-1024x4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8" y="3125449"/>
            <a:ext cx="2185785" cy="105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 droite 10"/>
          <p:cNvSpPr/>
          <p:nvPr/>
        </p:nvSpPr>
        <p:spPr>
          <a:xfrm rot="19944363">
            <a:off x="2677335" y="3156826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4" name="Picture 10" descr="http://img.decision-achats.fr/Img/BREVE/2015/1/249842/mesure-TCO-nouvelle-priorite-travel-managers-selon-barometre-Amex-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722" y="3782313"/>
            <a:ext cx="2162899" cy="216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11"/>
          <p:cNvSpPr/>
          <p:nvPr/>
        </p:nvSpPr>
        <p:spPr>
          <a:xfrm rot="3224610">
            <a:off x="3794726" y="3377803"/>
            <a:ext cx="1514280" cy="54549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97" y="1255069"/>
            <a:ext cx="1781037" cy="190291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7633960" y="2303438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2450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44880" y="70257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err="1" smtClean="0"/>
              <a:t>Prioritisation</a:t>
            </a:r>
            <a:r>
              <a:rPr lang="fr-BE" dirty="0" smtClean="0"/>
              <a:t> pondérée</a:t>
            </a:r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2352335" y="4957951"/>
            <a:ext cx="369570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Pondération Coût/Complexité</a:t>
            </a:r>
            <a:endParaRPr lang="fr-BE" dirty="0"/>
          </a:p>
        </p:txBody>
      </p:sp>
      <p:sp>
        <p:nvSpPr>
          <p:cNvPr id="2" name="Flèche droite 1"/>
          <p:cNvSpPr/>
          <p:nvPr/>
        </p:nvSpPr>
        <p:spPr>
          <a:xfrm rot="16200000">
            <a:off x="5287077" y="4605753"/>
            <a:ext cx="331539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/>
          <p:cNvSpPr txBox="1"/>
          <p:nvPr/>
        </p:nvSpPr>
        <p:spPr>
          <a:xfrm>
            <a:off x="4066268" y="5422455"/>
            <a:ext cx="290321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Alignement stratégique</a:t>
            </a:r>
            <a:endParaRPr lang="fr-BE" dirty="0"/>
          </a:p>
        </p:txBody>
      </p:sp>
      <p:sp>
        <p:nvSpPr>
          <p:cNvPr id="11" name="Flèche droite 10"/>
          <p:cNvSpPr/>
          <p:nvPr/>
        </p:nvSpPr>
        <p:spPr>
          <a:xfrm rot="16200000">
            <a:off x="6003049" y="4844016"/>
            <a:ext cx="821476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 droite 11"/>
          <p:cNvSpPr/>
          <p:nvPr/>
        </p:nvSpPr>
        <p:spPr>
          <a:xfrm rot="16200000">
            <a:off x="6734173" y="5142036"/>
            <a:ext cx="1404104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4986393" y="5869452"/>
            <a:ext cx="294132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Décision de traitement</a:t>
            </a:r>
            <a:endParaRPr lang="fr-BE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20" y="782433"/>
            <a:ext cx="1781037" cy="1902912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760969" y="1836736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Image 4" descr="Capture d’écran 2017-03-20 à 10.5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200"/>
            <a:ext cx="9144000" cy="23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3" y="91439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3554728" y="4884420"/>
            <a:ext cx="1291592" cy="77724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890157" y="1497470"/>
            <a:ext cx="376210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Plan de </a:t>
            </a:r>
            <a:r>
              <a:rPr lang="nl-BE" dirty="0" err="1" smtClean="0"/>
              <a:t>traitement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5:</a:t>
            </a:r>
            <a:endParaRPr lang="nl-NL" sz="2800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711617644"/>
              </p:ext>
            </p:extLst>
          </p:nvPr>
        </p:nvGraphicFramePr>
        <p:xfrm>
          <a:off x="2006237" y="2870973"/>
          <a:ext cx="5012872" cy="288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19" y="1581709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833360" y="2930166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31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890157" y="1497470"/>
            <a:ext cx="376210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Plan de </a:t>
            </a:r>
            <a:r>
              <a:rPr lang="nl-BE" dirty="0" err="1" smtClean="0"/>
              <a:t>traitement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5:</a:t>
            </a:r>
            <a:endParaRPr lang="nl-NL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940493"/>
            <a:ext cx="822007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114555"/>
            <a:ext cx="6296978" cy="172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19" y="1664485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787640" y="300560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01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de traitement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1001060" y="1352550"/>
            <a:ext cx="7685739" cy="4588188"/>
          </a:xfrm>
        </p:spPr>
        <p:txBody>
          <a:bodyPr/>
          <a:lstStyle/>
          <a:p>
            <a:r>
              <a:rPr lang="fr-FR" sz="2600" dirty="0"/>
              <a:t>Sur base des mesures les plus intéressantes </a:t>
            </a:r>
            <a:r>
              <a:rPr lang="fr-FR" dirty="0" smtClean="0"/>
              <a:t>: </a:t>
            </a:r>
          </a:p>
          <a:p>
            <a:pPr lvl="1"/>
            <a:r>
              <a:rPr lang="fr-FR" dirty="0" smtClean="0"/>
              <a:t>qui adressent les risques les plus élevés</a:t>
            </a:r>
          </a:p>
          <a:p>
            <a:pPr lvl="1"/>
            <a:r>
              <a:rPr lang="fr-FR" dirty="0" smtClean="0"/>
              <a:t>qui sont les plus faciles et les moins coûteuses (Pondération 1)</a:t>
            </a:r>
          </a:p>
          <a:p>
            <a:pPr lvl="1"/>
            <a:r>
              <a:rPr lang="fr-FR" dirty="0" smtClean="0"/>
              <a:t>qui sont dans les objectifs stratégiques (Pondération 2)</a:t>
            </a:r>
          </a:p>
          <a:p>
            <a:pPr lvl="1"/>
            <a:r>
              <a:rPr lang="fr-FR" dirty="0" smtClean="0"/>
              <a:t>Avec un traitement autorisé par le </a:t>
            </a:r>
            <a:r>
              <a:rPr lang="fr-FR" dirty="0" err="1" smtClean="0"/>
              <a:t>Mgt</a:t>
            </a:r>
            <a:r>
              <a:rPr lang="fr-FR" dirty="0" smtClean="0"/>
              <a:t> (pas de décision « Acceptation du risque »)</a:t>
            </a:r>
            <a:endParaRPr lang="fr-FR" dirty="0"/>
          </a:p>
          <a:p>
            <a:pPr lvl="1"/>
            <a:r>
              <a:rPr lang="fr-FR" dirty="0" smtClean="0"/>
              <a:t>Macro « </a:t>
            </a:r>
            <a:r>
              <a:rPr lang="fr-FR" dirty="0" err="1" smtClean="0"/>
              <a:t>PlandAction</a:t>
            </a:r>
            <a:r>
              <a:rPr lang="fr-FR" dirty="0" smtClean="0"/>
              <a:t> » : classement des mesures ISO27002 les plus pertinentes</a:t>
            </a:r>
          </a:p>
        </p:txBody>
      </p:sp>
    </p:spTree>
    <p:extLst>
      <p:ext uri="{BB962C8B-B14F-4D97-AF65-F5344CB8AC3E}">
        <p14:creationId xmlns:p14="http://schemas.microsoft.com/office/powerpoint/2010/main" val="4259299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 err="1" smtClean="0"/>
              <a:t>Etape</a:t>
            </a:r>
            <a:r>
              <a:rPr lang="nl-BE" sz="3200" dirty="0" smtClean="0"/>
              <a:t> 6: PIA (</a:t>
            </a:r>
            <a:r>
              <a:rPr lang="nl-BE" sz="3200" dirty="0" err="1" smtClean="0"/>
              <a:t>Pricacy</a:t>
            </a:r>
            <a:r>
              <a:rPr lang="nl-BE" sz="3200" dirty="0" smtClean="0"/>
              <a:t> Impact Assessment)</a:t>
            </a:r>
            <a:endParaRPr lang="fr-BE" sz="32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1001713" y="1365933"/>
            <a:ext cx="7685739" cy="608595"/>
          </a:xfrm>
        </p:spPr>
        <p:txBody>
          <a:bodyPr/>
          <a:lstStyle/>
          <a:p>
            <a:r>
              <a:rPr lang="nl-BE" dirty="0" smtClean="0"/>
              <a:t>Etude </a:t>
            </a:r>
            <a:r>
              <a:rPr lang="nl-BE" dirty="0" err="1" smtClean="0"/>
              <a:t>d’impact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la </a:t>
            </a:r>
            <a:r>
              <a:rPr lang="nl-BE" dirty="0" err="1" smtClean="0"/>
              <a:t>vie</a:t>
            </a:r>
            <a:r>
              <a:rPr lang="nl-BE" dirty="0" smtClean="0"/>
              <a:t> </a:t>
            </a:r>
            <a:r>
              <a:rPr lang="nl-BE" dirty="0" err="1" smtClean="0"/>
              <a:t>privée</a:t>
            </a:r>
            <a:r>
              <a:rPr lang="nl-BE" dirty="0" smtClean="0"/>
              <a:t> (EIVP) </a:t>
            </a:r>
            <a:r>
              <a:rPr lang="nl-BE" dirty="0" err="1" smtClean="0"/>
              <a:t>basée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la méthodologie de la CNIL en draft</a:t>
            </a:r>
            <a:endParaRPr lang="fr-BE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04" y="3175626"/>
            <a:ext cx="1664155" cy="22377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81" y="2341236"/>
            <a:ext cx="1688324" cy="229362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77" y="1820214"/>
            <a:ext cx="1625244" cy="2293620"/>
          </a:xfrm>
          <a:prstGeom prst="rect">
            <a:avLst/>
          </a:prstGeom>
        </p:spPr>
      </p:pic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117793" y="6248400"/>
            <a:ext cx="6709727" cy="34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None/>
              <a:defRPr sz="1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1pPr>
            <a:lvl2pPr marL="541338" indent="-2952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2pPr>
            <a:lvl3pPr marL="806450" indent="-2460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200"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3pPr>
            <a:lvl4pPr marL="1077913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4pPr>
            <a:lvl5pPr marL="134143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200" dirty="0" smtClean="0"/>
              <a:t>CNIL.fr -&gt; </a:t>
            </a:r>
            <a:r>
              <a:rPr lang="nl-BE" sz="1200" dirty="0" err="1"/>
              <a:t>C</a:t>
            </a:r>
            <a:r>
              <a:rPr lang="nl-BE" sz="1200" dirty="0" err="1" smtClean="0"/>
              <a:t>ommission</a:t>
            </a:r>
            <a:r>
              <a:rPr lang="nl-BE" sz="1200" dirty="0" smtClean="0"/>
              <a:t> Nationale de </a:t>
            </a:r>
            <a:r>
              <a:rPr lang="nl-BE" sz="1200" dirty="0" err="1" smtClean="0"/>
              <a:t>l’Informatique</a:t>
            </a:r>
            <a:r>
              <a:rPr lang="nl-BE" sz="1200" dirty="0" smtClean="0"/>
              <a:t> et des </a:t>
            </a:r>
            <a:r>
              <a:rPr lang="nl-BE" sz="1200" dirty="0" err="1" smtClean="0"/>
              <a:t>Libertés</a:t>
            </a:r>
            <a:endParaRPr lang="fr-BE" sz="1200" dirty="0"/>
          </a:p>
        </p:txBody>
      </p:sp>
      <p:sp>
        <p:nvSpPr>
          <p:cNvPr id="6" name="Rectangle 5"/>
          <p:cNvSpPr/>
          <p:nvPr/>
        </p:nvSpPr>
        <p:spPr>
          <a:xfrm>
            <a:off x="6194323" y="1822110"/>
            <a:ext cx="2492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100" dirty="0" err="1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Nouvau</a:t>
            </a:r>
            <a:endParaRPr lang="fr-F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95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666874"/>
            <a:ext cx="6948446" cy="235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Méthodologie CNIL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470051" y="3730934"/>
            <a:ext cx="2562709" cy="521025"/>
          </a:xfrm>
        </p:spPr>
        <p:txBody>
          <a:bodyPr>
            <a:norm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Exigences juridiques de la nouvelle réglementation 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7" name="Bouée 6"/>
          <p:cNvSpPr/>
          <p:nvPr/>
        </p:nvSpPr>
        <p:spPr>
          <a:xfrm>
            <a:off x="3535680" y="1352550"/>
            <a:ext cx="2011680" cy="2164080"/>
          </a:xfrm>
          <a:prstGeom prst="donut">
            <a:avLst>
              <a:gd name="adj" fmla="val 1878"/>
            </a:avLst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8" name="Flèche droite 7"/>
          <p:cNvSpPr/>
          <p:nvPr/>
        </p:nvSpPr>
        <p:spPr>
          <a:xfrm rot="5400000">
            <a:off x="1892110" y="3100197"/>
            <a:ext cx="630174" cy="4846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078224" y="4251959"/>
            <a:ext cx="3507590" cy="4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None/>
              <a:defRPr sz="1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1pPr>
            <a:lvl2pPr marL="541338" indent="-2952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2pPr>
            <a:lvl3pPr marL="806450" indent="-2460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200"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3pPr>
            <a:lvl4pPr marL="1077913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4pPr>
            <a:lvl5pPr marL="134143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smtClean="0">
                <a:solidFill>
                  <a:srgbClr val="FF0000"/>
                </a:solidFill>
              </a:rPr>
              <a:t>Focus de l’outil </a:t>
            </a:r>
            <a:r>
              <a:rPr lang="nl-BE" dirty="0" err="1" smtClean="0">
                <a:solidFill>
                  <a:srgbClr val="FF0000"/>
                </a:solidFill>
              </a:rPr>
              <a:t>d’analyse</a:t>
            </a:r>
            <a:r>
              <a:rPr lang="nl-BE" dirty="0" smtClean="0">
                <a:solidFill>
                  <a:srgbClr val="FF0000"/>
                </a:solidFill>
              </a:rPr>
              <a:t> des </a:t>
            </a:r>
            <a:r>
              <a:rPr lang="nl-BE" dirty="0" err="1" smtClean="0">
                <a:solidFill>
                  <a:srgbClr val="FF0000"/>
                </a:solidFill>
              </a:rPr>
              <a:t>risques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50520" y="4592510"/>
            <a:ext cx="3390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/>
              <a:t>« non négociables », qui sont fixés par la loi </a:t>
            </a:r>
            <a:r>
              <a:rPr lang="fr-BE" sz="1600" b="1" dirty="0" smtClean="0"/>
              <a:t>et doivent </a:t>
            </a:r>
            <a:r>
              <a:rPr lang="fr-BE" sz="1600" b="1" dirty="0"/>
              <a:t>être respectés et ne peuvent faire l’objet d’aucune modulation, quels que soient la</a:t>
            </a:r>
          </a:p>
          <a:p>
            <a:r>
              <a:rPr lang="fr-BE" sz="1600" b="1" dirty="0"/>
              <a:t>nature, la gravité et la </a:t>
            </a:r>
            <a:r>
              <a:rPr lang="fr-BE" sz="1600" b="1" dirty="0" smtClean="0"/>
              <a:t>vraisemblance </a:t>
            </a:r>
            <a:r>
              <a:rPr lang="fr-BE" sz="1600" b="1" dirty="0"/>
              <a:t>des risques encourus</a:t>
            </a:r>
            <a:endParaRPr lang="fr-BE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4138422" y="4592510"/>
            <a:ext cx="2817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permet </a:t>
            </a:r>
            <a:r>
              <a:rPr lang="fr-BE" b="1" dirty="0" smtClean="0"/>
              <a:t>de déterminer </a:t>
            </a:r>
            <a:r>
              <a:rPr lang="fr-BE" b="1" dirty="0"/>
              <a:t>les mesures techniques et d’organisation appropriées pour protéger les DCP</a:t>
            </a:r>
            <a:endParaRPr lang="fr-BE" dirty="0"/>
          </a:p>
        </p:txBody>
      </p:sp>
      <p:sp>
        <p:nvSpPr>
          <p:cNvPr id="10" name="Flèche droite 9"/>
          <p:cNvSpPr/>
          <p:nvPr/>
        </p:nvSpPr>
        <p:spPr>
          <a:xfrm rot="5400000">
            <a:off x="4213860" y="3643884"/>
            <a:ext cx="655320" cy="4846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106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 animBg="1"/>
      <p:bldP spid="11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Recherche des vulnérabilités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478899"/>
            <a:ext cx="7685087" cy="4303713"/>
          </a:xfrm>
        </p:spPr>
        <p:txBody>
          <a:bodyPr/>
          <a:lstStyle/>
          <a:p>
            <a:r>
              <a:rPr lang="fr-FR" dirty="0" smtClean="0"/>
              <a:t>Démarche classique : actifs essentiels, actifs supports, vulnérabilités des actifs support (CIA), vraisemblance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 descr="img-28891123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608" y="2994991"/>
            <a:ext cx="4547954" cy="32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57162"/>
            <a:ext cx="61245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2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PIA : évaluation des impacts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2263140"/>
            <a:ext cx="7078980" cy="3810000"/>
          </a:xfrm>
        </p:spPr>
      </p:pic>
      <p:sp>
        <p:nvSpPr>
          <p:cNvPr id="6" name="ZoneTexte 5"/>
          <p:cNvSpPr txBox="1"/>
          <p:nvPr/>
        </p:nvSpPr>
        <p:spPr>
          <a:xfrm>
            <a:off x="1070293" y="1352550"/>
            <a:ext cx="5098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Première partie du questionnaire métier +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8 questions d’impact sur les évènements redoutés de type: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Accès</a:t>
            </a:r>
            <a:r>
              <a:rPr lang="nl-BE" sz="1400" dirty="0" smtClean="0"/>
              <a:t> </a:t>
            </a:r>
            <a:r>
              <a:rPr lang="nl-BE" sz="1400" dirty="0" err="1" smtClean="0"/>
              <a:t>illégitimes</a:t>
            </a:r>
            <a:r>
              <a:rPr lang="nl-BE" sz="1400" dirty="0" smtClean="0"/>
              <a:t> </a:t>
            </a:r>
            <a:r>
              <a:rPr lang="nl-BE" sz="1400" dirty="0" err="1" smtClean="0"/>
              <a:t>aux</a:t>
            </a:r>
            <a:r>
              <a:rPr lang="nl-BE" sz="1400" dirty="0" smtClean="0"/>
              <a:t> DCP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Modification</a:t>
            </a:r>
            <a:r>
              <a:rPr lang="nl-BE" sz="1400" dirty="0" smtClean="0"/>
              <a:t> non </a:t>
            </a:r>
            <a:r>
              <a:rPr lang="nl-BE" sz="1400" dirty="0" err="1" smtClean="0"/>
              <a:t>désirées</a:t>
            </a:r>
            <a:r>
              <a:rPr lang="nl-BE" sz="1400" dirty="0" smtClean="0"/>
              <a:t> des DCP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Disparition</a:t>
            </a:r>
            <a:r>
              <a:rPr lang="nl-BE" sz="1400" dirty="0" smtClean="0"/>
              <a:t> des DCP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254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PIA : les risques sur les données</a:t>
            </a:r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1193529" y="1352550"/>
            <a:ext cx="4278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45 </a:t>
            </a:r>
            <a:r>
              <a:rPr lang="nl-BE" sz="1400" dirty="0" err="1" smtClean="0"/>
              <a:t>menaces</a:t>
            </a:r>
            <a:r>
              <a:rPr lang="nl-BE" sz="1400" dirty="0" smtClean="0"/>
              <a:t> </a:t>
            </a:r>
            <a:r>
              <a:rPr lang="nl-BE" sz="1400" dirty="0" err="1" smtClean="0"/>
              <a:t>sont</a:t>
            </a:r>
            <a:r>
              <a:rPr lang="nl-BE" sz="1400" dirty="0" smtClean="0"/>
              <a:t> </a:t>
            </a:r>
            <a:r>
              <a:rPr lang="nl-BE" sz="1400" dirty="0" err="1" smtClean="0"/>
              <a:t>directement</a:t>
            </a:r>
            <a:r>
              <a:rPr lang="nl-BE" sz="1400" dirty="0" smtClean="0"/>
              <a:t> </a:t>
            </a:r>
            <a:r>
              <a:rPr lang="nl-BE" sz="1400" dirty="0" err="1" smtClean="0"/>
              <a:t>évaluées</a:t>
            </a:r>
            <a:endParaRPr lang="nl-BE" sz="1400" dirty="0" smtClean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 14 </a:t>
            </a:r>
            <a:r>
              <a:rPr lang="nl-BE" sz="1400" dirty="0" err="1" smtClean="0"/>
              <a:t>sur</a:t>
            </a:r>
            <a:r>
              <a:rPr lang="nl-BE" sz="1400" dirty="0" smtClean="0"/>
              <a:t> la </a:t>
            </a:r>
            <a:r>
              <a:rPr lang="nl-BE" sz="1400" dirty="0" err="1" smtClean="0"/>
              <a:t>confidentialité</a:t>
            </a:r>
            <a:endParaRPr lang="nl-BE" sz="1400" dirty="0" smtClean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 8 </a:t>
            </a:r>
            <a:r>
              <a:rPr lang="nl-BE" sz="1400" dirty="0" err="1" smtClean="0"/>
              <a:t>sur</a:t>
            </a:r>
            <a:r>
              <a:rPr lang="nl-BE" sz="1400" dirty="0" smtClean="0"/>
              <a:t> </a:t>
            </a:r>
            <a:r>
              <a:rPr lang="nl-BE" sz="1400" dirty="0" err="1" smtClean="0"/>
              <a:t>l’intégrité</a:t>
            </a:r>
            <a:endParaRPr lang="nl-NL" sz="1400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NL" sz="1400" dirty="0" smtClean="0"/>
              <a:t>23 </a:t>
            </a:r>
            <a:r>
              <a:rPr lang="nl-NL" sz="1400" dirty="0" err="1" smtClean="0"/>
              <a:t>sur</a:t>
            </a:r>
            <a:r>
              <a:rPr lang="nl-NL" sz="1400" dirty="0" smtClean="0"/>
              <a:t> la </a:t>
            </a:r>
            <a:r>
              <a:rPr lang="nl-NL" sz="1400" dirty="0" err="1" smtClean="0"/>
              <a:t>disponibilité</a:t>
            </a:r>
            <a:endParaRPr lang="nl-BE" sz="14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2380706"/>
            <a:ext cx="8359140" cy="34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459256"/>
            <a:ext cx="6858000" cy="5224174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001713" y="103759"/>
            <a:ext cx="7685087" cy="965200"/>
          </a:xfrm>
        </p:spPr>
        <p:txBody>
          <a:bodyPr/>
          <a:lstStyle/>
          <a:p>
            <a:r>
              <a:rPr lang="nl-BE" dirty="0" smtClean="0"/>
              <a:t>PIA : cartographie des risques</a:t>
            </a:r>
            <a:endParaRPr lang="fr-BE" dirty="0"/>
          </a:p>
        </p:txBody>
      </p:sp>
      <p:sp>
        <p:nvSpPr>
          <p:cNvPr id="9" name="Double flèche verticale 8"/>
          <p:cNvSpPr/>
          <p:nvPr/>
        </p:nvSpPr>
        <p:spPr>
          <a:xfrm rot="3204713" flipH="1">
            <a:off x="2696863" y="2533330"/>
            <a:ext cx="117352" cy="2881026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3552444" y="5999325"/>
            <a:ext cx="3762756" cy="668856"/>
          </a:xfrm>
          <a:prstGeom prst="rect">
            <a:avLst/>
          </a:prstGeom>
          <a:solidFill>
            <a:schemeClr val="accent2"/>
          </a:solidFill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l-BE" dirty="0" smtClean="0"/>
              <a:t>Aperçu des </a:t>
            </a:r>
            <a:r>
              <a:rPr lang="nl-BE" dirty="0" err="1" smtClean="0"/>
              <a:t>risques</a:t>
            </a:r>
            <a:r>
              <a:rPr lang="nl-BE" dirty="0" smtClean="0"/>
              <a:t> </a:t>
            </a:r>
            <a:r>
              <a:rPr lang="nl-BE" dirty="0" err="1" smtClean="0"/>
              <a:t>qui</a:t>
            </a:r>
            <a:r>
              <a:rPr lang="nl-BE" dirty="0" smtClean="0"/>
              <a:t> ne </a:t>
            </a:r>
            <a:r>
              <a:rPr lang="nl-BE" dirty="0" err="1" smtClean="0"/>
              <a:t>sont</a:t>
            </a:r>
            <a:r>
              <a:rPr lang="nl-BE" dirty="0" smtClean="0"/>
              <a:t> pas </a:t>
            </a:r>
            <a:r>
              <a:rPr lang="nl-BE" dirty="0" err="1" smtClean="0"/>
              <a:t>acceptables</a:t>
            </a:r>
            <a:r>
              <a:rPr lang="nl-BE" dirty="0" smtClean="0"/>
              <a:t> et </a:t>
            </a:r>
            <a:r>
              <a:rPr lang="nl-BE" dirty="0" err="1" smtClean="0"/>
              <a:t>qui</a:t>
            </a:r>
            <a:r>
              <a:rPr lang="nl-BE" dirty="0" smtClean="0"/>
              <a:t> </a:t>
            </a:r>
            <a:r>
              <a:rPr lang="nl-BE" dirty="0" err="1" smtClean="0"/>
              <a:t>doivent</a:t>
            </a:r>
            <a:r>
              <a:rPr lang="nl-BE" dirty="0" smtClean="0"/>
              <a:t> </a:t>
            </a:r>
            <a:r>
              <a:rPr lang="nl-BE" dirty="0" err="1" smtClean="0"/>
              <a:t>être</a:t>
            </a:r>
            <a:r>
              <a:rPr lang="nl-BE" dirty="0" smtClean="0"/>
              <a:t> traités</a:t>
            </a:r>
            <a:endParaRPr lang="fr-BE" dirty="0"/>
          </a:p>
        </p:txBody>
      </p:sp>
      <p:sp>
        <p:nvSpPr>
          <p:cNvPr id="11" name="Bouée 10"/>
          <p:cNvSpPr/>
          <p:nvPr/>
        </p:nvSpPr>
        <p:spPr>
          <a:xfrm>
            <a:off x="3992880" y="2422169"/>
            <a:ext cx="2011680" cy="1009650"/>
          </a:xfrm>
          <a:prstGeom prst="donut">
            <a:avLst>
              <a:gd name="adj" fmla="val 1878"/>
            </a:avLst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7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PIA : la </a:t>
            </a:r>
            <a:r>
              <a:rPr lang="fr-FR" dirty="0" err="1" smtClean="0"/>
              <a:t>prioritisation</a:t>
            </a:r>
            <a:r>
              <a:rPr lang="fr-FR" dirty="0" smtClean="0"/>
              <a:t> des mesures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510131"/>
            <a:ext cx="7685087" cy="4303713"/>
          </a:xfrm>
        </p:spPr>
        <p:txBody>
          <a:bodyPr/>
          <a:lstStyle/>
          <a:p>
            <a:pPr lvl="1"/>
            <a:r>
              <a:rPr lang="fr-FR" sz="2400" dirty="0"/>
              <a:t>Poids total </a:t>
            </a:r>
            <a:r>
              <a:rPr lang="fr-FR" sz="2400" dirty="0" smtClean="0"/>
              <a:t>d’une mesure sur une menace </a:t>
            </a:r>
            <a:r>
              <a:rPr lang="fr-FR" sz="2400" dirty="0"/>
              <a:t>= </a:t>
            </a:r>
            <a:r>
              <a:rPr lang="fr-FR" sz="2400" dirty="0" smtClean="0"/>
              <a:t>PGM </a:t>
            </a:r>
            <a:r>
              <a:rPr lang="fr-FR" sz="2400" dirty="0"/>
              <a:t>X </a:t>
            </a:r>
            <a:r>
              <a:rPr lang="fr-FR" sz="2400" dirty="0" smtClean="0"/>
              <a:t>PMR</a:t>
            </a:r>
          </a:p>
          <a:p>
            <a:pPr lvl="1"/>
            <a:r>
              <a:rPr lang="fr-FR" sz="2400" dirty="0"/>
              <a:t>Macro</a:t>
            </a:r>
            <a:r>
              <a:rPr lang="fr-FR" sz="2400" dirty="0" smtClean="0"/>
              <a:t> « </a:t>
            </a:r>
            <a:r>
              <a:rPr lang="fr-FR" sz="2400" dirty="0" err="1" smtClean="0"/>
              <a:t>PIACarto</a:t>
            </a:r>
            <a:r>
              <a:rPr lang="fr-FR" sz="2400" dirty="0" smtClean="0"/>
              <a:t> » : </a:t>
            </a:r>
            <a:r>
              <a:rPr lang="fr-FR" sz="2400" dirty="0" err="1" smtClean="0"/>
              <a:t>Prioritisation</a:t>
            </a:r>
            <a:r>
              <a:rPr lang="fr-FR" sz="2400" dirty="0" smtClean="0"/>
              <a:t> sur base des mesures ayant le + de poids sur les risques les + élevés.</a:t>
            </a:r>
            <a:r>
              <a:rPr lang="fr-FR" sz="2400" dirty="0"/>
              <a:t> Poids total d’une menace = </a:t>
            </a:r>
            <a:r>
              <a:rPr lang="fr-FR" sz="2400" dirty="0" smtClean="0"/>
              <a:t>PGM </a:t>
            </a:r>
            <a:r>
              <a:rPr lang="fr-FR" sz="2400" dirty="0"/>
              <a:t>X </a:t>
            </a:r>
            <a:r>
              <a:rPr lang="fr-FR" sz="2400" dirty="0" smtClean="0"/>
              <a:t>PMR</a:t>
            </a:r>
            <a:endParaRPr lang="fr-FR" sz="2400" dirty="0"/>
          </a:p>
          <a:p>
            <a:pPr lvl="1"/>
            <a:r>
              <a:rPr lang="fr-FR" sz="2400" dirty="0" smtClean="0"/>
              <a:t>Remarque sur la démarche PIA : le PGM est le même que dans la démarche classique. </a:t>
            </a:r>
            <a:r>
              <a:rPr lang="fr-FR" sz="2400" dirty="0"/>
              <a:t>En effet, les menaces "PIA" peuvent être ramenées aux menaces ARTEMIS, donc le poids global par mesure devrait être le même, puisqu'il couvre l'ensemble des menaces, et non pas menace par </a:t>
            </a:r>
            <a:r>
              <a:rPr lang="fr-FR" sz="2400" dirty="0" smtClean="0"/>
              <a:t>menace</a:t>
            </a:r>
            <a:r>
              <a:rPr lang="mr-IN" sz="2400" dirty="0" smtClean="0"/>
              <a:t>…</a:t>
            </a:r>
            <a:endParaRPr lang="fr-FR" sz="2400" dirty="0" smtClean="0"/>
          </a:p>
          <a:p>
            <a:pPr marL="246063" lvl="1" indent="0">
              <a:buNone/>
            </a:pPr>
            <a:r>
              <a:rPr lang="fr-FR" sz="2400" u="sng" dirty="0" smtClean="0"/>
              <a:t>Illustration</a:t>
            </a:r>
            <a:endParaRPr lang="fr-FR" sz="2400" u="sng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192156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z="3200" dirty="0" smtClean="0">
                <a:latin typeface="Arial" charset="0"/>
                <a:ea typeface="ＭＳ Ｐゴシック" pitchFamily="34" charset="-128"/>
                <a:cs typeface="Arial" charset="0"/>
              </a:rPr>
              <a:t>Charge de travail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85670"/>
              </p:ext>
            </p:extLst>
          </p:nvPr>
        </p:nvGraphicFramePr>
        <p:xfrm>
          <a:off x="818831" y="1462373"/>
          <a:ext cx="6556137" cy="17175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6332"/>
                <a:gridCol w="2682071"/>
                <a:gridCol w="677734"/>
              </a:tblGrid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</a:rPr>
                        <a:t>Etape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Profil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Questionnaire métier (Etape 1)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Référent métier (par métier) 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½  </a:t>
                      </a: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Evaluation maturité (Etape 2)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 smtClean="0">
                          <a:effectLst/>
                        </a:rPr>
                        <a:t>Référent</a:t>
                      </a:r>
                      <a:r>
                        <a:rPr lang="nl-NL" sz="1400" dirty="0" err="1">
                          <a:effectLst/>
                        </a:rPr>
                        <a:t>s</a:t>
                      </a:r>
                      <a:r>
                        <a:rPr lang="nl-NL" sz="1400" dirty="0" smtClean="0">
                          <a:effectLst/>
                        </a:rPr>
                        <a:t> </a:t>
                      </a:r>
                      <a:r>
                        <a:rPr lang="nl-NL" sz="1400" dirty="0">
                          <a:effectLst/>
                        </a:rPr>
                        <a:t>(CSI, DSI</a:t>
                      </a:r>
                      <a:r>
                        <a:rPr lang="nl-NL" sz="1400" dirty="0" smtClean="0">
                          <a:effectLst/>
                        </a:rPr>
                        <a:t>, RH, PM,…</a:t>
                      </a:r>
                      <a:r>
                        <a:rPr lang="nl-NL" sz="1400" dirty="0">
                          <a:effectLst/>
                        </a:rPr>
                        <a:t>)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>
                          <a:effectLst/>
                        </a:rPr>
                        <a:t>2 j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Analyse des risques (Etape 3)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 smtClean="0">
                          <a:effectLst/>
                        </a:rPr>
                        <a:t>Référents</a:t>
                      </a:r>
                      <a:r>
                        <a:rPr lang="nl-NL" sz="1400" baseline="0" dirty="0" smtClean="0">
                          <a:effectLst/>
                        </a:rPr>
                        <a:t> </a:t>
                      </a:r>
                      <a:r>
                        <a:rPr lang="nl-NL" sz="1400" dirty="0" smtClean="0">
                          <a:effectLst/>
                        </a:rPr>
                        <a:t>(métier, IT,…</a:t>
                      </a:r>
                      <a:r>
                        <a:rPr lang="nl-NL" sz="1400" dirty="0">
                          <a:effectLst/>
                        </a:rPr>
                        <a:t>)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½  </a:t>
                      </a: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Evaluation des priorités (Etape 4)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</a:rPr>
                        <a:t>Présentation</a:t>
                      </a:r>
                      <a:r>
                        <a:rPr lang="nl-NL" sz="1400" dirty="0">
                          <a:effectLst/>
                        </a:rPr>
                        <a:t> au </a:t>
                      </a:r>
                      <a:r>
                        <a:rPr lang="nl-NL" sz="1400" dirty="0" err="1">
                          <a:effectLst/>
                        </a:rPr>
                        <a:t>Mgt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>
                          <a:effectLst/>
                        </a:rPr>
                        <a:t>2h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Plan d’actions (Etape 5)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 smtClean="0">
                          <a:effectLst/>
                        </a:rPr>
                        <a:t>Référent</a:t>
                      </a:r>
                      <a:r>
                        <a:rPr lang="nl-NL" sz="1400" dirty="0" smtClean="0">
                          <a:effectLst/>
                        </a:rPr>
                        <a:t>(s) </a:t>
                      </a:r>
                      <a:r>
                        <a:rPr lang="nl-NL" sz="1400" dirty="0" err="1" smtClean="0">
                          <a:effectLst/>
                        </a:rPr>
                        <a:t>sécurité</a:t>
                      </a:r>
                      <a:r>
                        <a:rPr lang="nl-NL" sz="1400" dirty="0" smtClean="0">
                          <a:effectLst/>
                        </a:rPr>
                        <a:t> </a:t>
                      </a:r>
                      <a:r>
                        <a:rPr lang="nl-NL" sz="1400" dirty="0">
                          <a:effectLst/>
                        </a:rPr>
                        <a:t>(CSI, DSI,…)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2 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</a:rPr>
                        <a:t>Finalisation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Présentation au Mgt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>
                          <a:effectLst/>
                        </a:rPr>
                        <a:t>2h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94361" y="3345180"/>
            <a:ext cx="8092440" cy="27809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B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15037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7" y="26876"/>
            <a:ext cx="7183784" cy="2242798"/>
          </a:xfrm>
        </p:spPr>
      </p:pic>
      <p:grpSp>
        <p:nvGrpSpPr>
          <p:cNvPr id="6" name="Groupe 5"/>
          <p:cNvGrpSpPr/>
          <p:nvPr/>
        </p:nvGrpSpPr>
        <p:grpSpPr>
          <a:xfrm>
            <a:off x="5702675" y="2331590"/>
            <a:ext cx="2534384" cy="3850142"/>
            <a:chOff x="1474280" y="2512898"/>
            <a:chExt cx="2534384" cy="3850142"/>
          </a:xfrm>
        </p:grpSpPr>
        <p:sp>
          <p:nvSpPr>
            <p:cNvPr id="5" name="ZoneTexte 4"/>
            <p:cNvSpPr txBox="1"/>
            <p:nvPr/>
          </p:nvSpPr>
          <p:spPr>
            <a:xfrm>
              <a:off x="2014085" y="2669721"/>
              <a:ext cx="199457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 err="1" smtClean="0"/>
                <a:t>nalyse</a:t>
              </a:r>
              <a:r>
                <a:rPr lang="fr-BE" dirty="0" smtClean="0"/>
                <a:t> des</a:t>
              </a:r>
            </a:p>
            <a:p>
              <a:r>
                <a:rPr lang="fr-BE" dirty="0" smtClean="0"/>
                <a:t> </a:t>
              </a:r>
            </a:p>
            <a:p>
              <a:r>
                <a:rPr lang="fr-BE" dirty="0" err="1" smtClean="0"/>
                <a:t>isques</a:t>
              </a:r>
              <a:r>
                <a:rPr lang="fr-BE" dirty="0" smtClean="0"/>
                <a:t> et </a:t>
              </a:r>
            </a:p>
            <a:p>
              <a:endParaRPr lang="fr-BE" dirty="0" smtClean="0"/>
            </a:p>
            <a:p>
              <a:r>
                <a:rPr lang="fr-BE" dirty="0" err="1" smtClean="0"/>
                <a:t>raitement</a:t>
              </a:r>
              <a:r>
                <a:rPr lang="fr-BE" dirty="0" smtClean="0"/>
                <a:t> des </a:t>
              </a:r>
            </a:p>
            <a:p>
              <a:endParaRPr lang="fr-BE" dirty="0" smtClean="0"/>
            </a:p>
            <a:p>
              <a:r>
                <a:rPr lang="fr-BE" dirty="0" err="1" smtClean="0"/>
                <a:t>vènements</a:t>
              </a:r>
              <a:r>
                <a:rPr lang="fr-BE" dirty="0" smtClean="0"/>
                <a:t> et </a:t>
              </a:r>
            </a:p>
            <a:p>
              <a:endParaRPr lang="fr-BE" dirty="0" smtClean="0"/>
            </a:p>
            <a:p>
              <a:r>
                <a:rPr lang="fr-BE" dirty="0" err="1" smtClean="0"/>
                <a:t>enaces</a:t>
              </a:r>
              <a:r>
                <a:rPr lang="fr-BE" dirty="0" smtClean="0"/>
                <a:t> sur l’</a:t>
              </a:r>
            </a:p>
            <a:p>
              <a:endParaRPr lang="fr-BE" dirty="0" smtClean="0"/>
            </a:p>
            <a:p>
              <a:r>
                <a:rPr lang="fr-BE" dirty="0" err="1" smtClean="0"/>
                <a:t>nformation</a:t>
              </a:r>
              <a:r>
                <a:rPr lang="fr-BE" dirty="0" smtClean="0"/>
                <a:t> et la</a:t>
              </a:r>
            </a:p>
            <a:p>
              <a:r>
                <a:rPr lang="fr-BE" dirty="0" smtClean="0"/>
                <a:t> </a:t>
              </a:r>
            </a:p>
            <a:p>
              <a:r>
                <a:rPr lang="fr-BE" dirty="0" err="1" smtClean="0"/>
                <a:t>écurité</a:t>
              </a:r>
              <a:endParaRPr lang="fr-BE" dirty="0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665" y="2512898"/>
              <a:ext cx="573823" cy="46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685" y="3054462"/>
              <a:ext cx="435783" cy="487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283" y="3608616"/>
              <a:ext cx="452587" cy="459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845" y="4149499"/>
              <a:ext cx="373462" cy="47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280" y="4733557"/>
              <a:ext cx="592592" cy="494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111" y="5209328"/>
              <a:ext cx="308930" cy="60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3273" y="5792874"/>
              <a:ext cx="394607" cy="5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ZoneTexte 7"/>
          <p:cNvSpPr txBox="1"/>
          <p:nvPr/>
        </p:nvSpPr>
        <p:spPr>
          <a:xfrm>
            <a:off x="245477" y="2331590"/>
            <a:ext cx="54665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BE" dirty="0" smtClean="0"/>
              <a:t>Analyse de risques compatible ISO27005</a:t>
            </a:r>
          </a:p>
          <a:p>
            <a:pPr marL="285750" indent="-285750">
              <a:buFont typeface="Arial"/>
              <a:buChar char="•"/>
            </a:pPr>
            <a:r>
              <a:rPr lang="fr-BE" dirty="0"/>
              <a:t>Approche innovante </a:t>
            </a:r>
            <a:r>
              <a:rPr lang="fr-BE" dirty="0" smtClean="0"/>
              <a:t>basée </a:t>
            </a:r>
            <a:r>
              <a:rPr lang="fr-BE" dirty="0"/>
              <a:t>sur un modèle de maturité</a:t>
            </a:r>
          </a:p>
          <a:p>
            <a:pPr marL="285750" indent="-285750">
              <a:buFont typeface="Arial"/>
              <a:buChar char="•"/>
            </a:pPr>
            <a:r>
              <a:rPr lang="fr-BE" dirty="0" smtClean="0"/>
              <a:t>Depuis le contexte métier jusqu’au plan d’actions</a:t>
            </a:r>
          </a:p>
          <a:p>
            <a:pPr marL="285750" indent="-285750">
              <a:buFont typeface="Arial"/>
              <a:buChar char="•"/>
            </a:pPr>
            <a:r>
              <a:rPr lang="fr-BE" dirty="0" smtClean="0"/>
              <a:t>Compatible RGPD (PIA)</a:t>
            </a:r>
          </a:p>
          <a:p>
            <a:pPr marL="285750" indent="-285750">
              <a:buFont typeface="Arial"/>
              <a:buChar char="•"/>
            </a:pPr>
            <a:r>
              <a:rPr lang="fr-BE" dirty="0" smtClean="0"/>
              <a:t>Portable, distribuable</a:t>
            </a:r>
          </a:p>
          <a:p>
            <a:pPr marL="285750" indent="-285750">
              <a:buFont typeface="Arial"/>
              <a:buChar char="•"/>
            </a:pPr>
            <a:r>
              <a:rPr lang="fr-BE" dirty="0" smtClean="0"/>
              <a:t>Démarche d’amélioration continue</a:t>
            </a:r>
          </a:p>
          <a:p>
            <a:pPr marL="285750" indent="-285750">
              <a:buFont typeface="Arial"/>
              <a:buChar char="•"/>
            </a:pPr>
            <a:r>
              <a:rPr lang="fr-BE" altLang="fr-FR" dirty="0"/>
              <a:t>Approche globale d’assurance de conformité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8941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11630" y="4352109"/>
            <a:ext cx="5920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GitHub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https://github.com/pcanon/BCED-</a:t>
            </a:r>
            <a:r>
              <a:rPr lang="fr-FR" dirty="0" smtClean="0">
                <a:hlinkClick r:id="rId2"/>
              </a:rPr>
              <a:t>ARTEMIS</a:t>
            </a:r>
            <a:endParaRPr lang="fr-FR" dirty="0" smtClean="0"/>
          </a:p>
          <a:p>
            <a:r>
              <a:rPr lang="fr-FR" dirty="0" smtClean="0"/>
              <a:t>Newsletter ARTEMIS</a:t>
            </a:r>
          </a:p>
          <a:p>
            <a:endParaRPr lang="fr-FR" dirty="0"/>
          </a:p>
          <a:p>
            <a:r>
              <a:rPr lang="fr-FR" dirty="0" smtClean="0"/>
              <a:t>Contact BCED : </a:t>
            </a:r>
          </a:p>
          <a:p>
            <a:r>
              <a:rPr lang="fr-FR" dirty="0" smtClean="0"/>
              <a:t>Philippe CANON </a:t>
            </a:r>
            <a:r>
              <a:rPr lang="mr-IN" dirty="0" smtClean="0"/>
              <a:t>–</a:t>
            </a:r>
            <a:r>
              <a:rPr lang="fr-FR" dirty="0" smtClean="0"/>
              <a:t> Conseiller en sécurité</a:t>
            </a:r>
          </a:p>
          <a:p>
            <a:r>
              <a:rPr lang="fr-FR" dirty="0"/>
              <a:t>Banque Carrefour d'Echange de Données - Wallonie-Bruxelles</a:t>
            </a:r>
          </a:p>
          <a:p>
            <a:r>
              <a:rPr lang="fr-FR" dirty="0">
                <a:hlinkClick r:id="rId3"/>
              </a:rPr>
              <a:t>p</a:t>
            </a:r>
            <a:r>
              <a:rPr lang="fr-FR" dirty="0" smtClean="0">
                <a:hlinkClick r:id="rId3"/>
              </a:rPr>
              <a:t>hilippe.canon@ensemblesimplifions.be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1476375" y="725488"/>
            <a:ext cx="6211549" cy="3470954"/>
            <a:chOff x="1476375" y="725488"/>
            <a:chExt cx="6211549" cy="3470954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75" y="725488"/>
              <a:ext cx="6191250" cy="317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765" y="3330341"/>
              <a:ext cx="2774159" cy="866101"/>
            </a:xfrm>
            <a:prstGeom prst="rect">
              <a:avLst/>
            </a:prstGeom>
          </p:spPr>
        </p:pic>
        <p:sp>
          <p:nvSpPr>
            <p:cNvPr id="3" name="ZoneTexte 2"/>
            <p:cNvSpPr txBox="1"/>
            <p:nvPr/>
          </p:nvSpPr>
          <p:spPr>
            <a:xfrm>
              <a:off x="2694217" y="2441124"/>
              <a:ext cx="449036" cy="338554"/>
            </a:xfrm>
            <a:prstGeom prst="rect">
              <a:avLst/>
            </a:prstGeom>
            <a:solidFill>
              <a:srgbClr val="C0C0C0"/>
            </a:solidFill>
          </p:spPr>
          <p:txBody>
            <a:bodyPr wrap="square" rtlCol="0">
              <a:spAutoFit/>
            </a:bodyPr>
            <a:lstStyle/>
            <a:p>
              <a:r>
                <a:rPr lang="fr-BE" sz="1600" b="1" dirty="0" smtClean="0"/>
                <a:t>1.0</a:t>
              </a:r>
              <a:endParaRPr lang="fr-BE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15925" y="525256"/>
            <a:ext cx="8031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 smtClean="0"/>
              <a:t>GitHub </a:t>
            </a:r>
            <a:r>
              <a:rPr lang="fr-BE" sz="2800" dirty="0"/>
              <a:t>: https://github.com/pcanon/BCED-ARTEMIS</a:t>
            </a:r>
          </a:p>
          <a:p>
            <a:endParaRPr lang="fr-BE" sz="2800" dirty="0"/>
          </a:p>
        </p:txBody>
      </p:sp>
      <p:pic>
        <p:nvPicPr>
          <p:cNvPr id="3" name="Image 2" descr="Capture d’écran 2017-03-23 à 12.33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1" y="1592741"/>
            <a:ext cx="7410961" cy="41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5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Versionning</a:t>
            </a:r>
            <a:endParaRPr lang="fr-BE" dirty="0"/>
          </a:p>
        </p:txBody>
      </p:sp>
      <p:pic>
        <p:nvPicPr>
          <p:cNvPr id="6" name="Image 5" descr="Capture d’écran 2017-03-23 à 12.36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" y="1779159"/>
            <a:ext cx="9144000" cy="40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8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Recherche vulnérabilités : EBIOS</a:t>
            </a:r>
            <a:endParaRPr lang="fr-FR" dirty="0"/>
          </a:p>
        </p:txBody>
      </p:sp>
      <p:pic>
        <p:nvPicPr>
          <p:cNvPr id="5" name="Image 4" descr="Capture d’écran 2017-03-23 à 09.03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26" y="1352550"/>
            <a:ext cx="7208699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9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ZoneTexte 1"/>
          <p:cNvSpPr txBox="1">
            <a:spLocks noChangeArrowheads="1"/>
          </p:cNvSpPr>
          <p:nvPr/>
        </p:nvSpPr>
        <p:spPr bwMode="auto">
          <a:xfrm>
            <a:off x="1824038" y="1268413"/>
            <a:ext cx="54959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8EBA3B"/>
              </a:buClr>
              <a:buFont typeface="Arial" charset="0"/>
              <a:buChar char="•"/>
              <a:defRPr sz="30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6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200"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fr-FR" sz="3200" b="1">
                <a:solidFill>
                  <a:schemeClr val="bg1"/>
                </a:solidFill>
              </a:rPr>
              <a:t>Merci pour votre attention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70350" y="387350"/>
            <a:ext cx="8296875" cy="965200"/>
          </a:xfrm>
        </p:spPr>
        <p:txBody>
          <a:bodyPr/>
          <a:lstStyle/>
          <a:p>
            <a:r>
              <a:rPr lang="fr-FR" dirty="0" smtClean="0"/>
              <a:t>Recherche vulnérabilités : EBIOS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3379" y="1468488"/>
            <a:ext cx="8093422" cy="4413516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smtClean="0"/>
              <a:t>EBIOS</a:t>
            </a:r>
          </a:p>
          <a:p>
            <a:r>
              <a:rPr lang="fr-FR" sz="2400" dirty="0" smtClean="0"/>
              <a:t>Evénements redoutés et inventaire des vulnérabilités (+ mesures existantes)</a:t>
            </a:r>
          </a:p>
          <a:p>
            <a:r>
              <a:rPr lang="fr-FR" sz="2400" dirty="0"/>
              <a:t>Ampleur de l’inventaire</a:t>
            </a:r>
          </a:p>
          <a:p>
            <a:r>
              <a:rPr lang="fr-FR" sz="2400" dirty="0"/>
              <a:t>Niveau d’expérience de l’analyste</a:t>
            </a:r>
            <a:endParaRPr lang="fr-FR" sz="2400" dirty="0" smtClean="0"/>
          </a:p>
          <a:p>
            <a:r>
              <a:rPr lang="fr-FR" sz="2400" dirty="0" smtClean="0"/>
              <a:t>Référentiel riche : </a:t>
            </a:r>
          </a:p>
          <a:p>
            <a:pPr lvl="1"/>
            <a:r>
              <a:rPr lang="fr-FR" sz="2000" dirty="0" smtClean="0"/>
              <a:t>7 types de biens supports, 10 types d’impacts, 17 sources de menaces, 34 vulnérabilités génériques</a:t>
            </a:r>
            <a:endParaRPr lang="fr-FR" sz="2400" dirty="0" smtClean="0"/>
          </a:p>
          <a:p>
            <a:r>
              <a:rPr lang="fr-FR" sz="2400" dirty="0" smtClean="0"/>
              <a:t>Calcul de la vraisemblance non automatisé, pas clair (positionnement dans une échelle)</a:t>
            </a:r>
          </a:p>
          <a:p>
            <a:r>
              <a:rPr lang="fr-FR" sz="2400" dirty="0" smtClean="0"/>
              <a:t>Pas un outil ! Bonnes pratiques</a:t>
            </a:r>
          </a:p>
          <a:p>
            <a:r>
              <a:rPr lang="fr-FR" sz="2400" dirty="0"/>
              <a:t>« EBIOS est une démarche longue et </a:t>
            </a:r>
            <a:r>
              <a:rPr lang="fr-FR" sz="2400" dirty="0" smtClean="0"/>
              <a:t>coûteuse</a:t>
            </a:r>
            <a:r>
              <a:rPr lang="fr-FR" sz="2400" dirty="0"/>
              <a:t> »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(</a:t>
            </a:r>
            <a:r>
              <a:rPr lang="fr-FR" sz="2400" dirty="0"/>
              <a:t>HSC Consulting)</a:t>
            </a:r>
          </a:p>
          <a:p>
            <a:endParaRPr lang="fr-FR" sz="2400" dirty="0" smtClean="0"/>
          </a:p>
          <a:p>
            <a:endParaRPr lang="fr-FR" sz="2400" dirty="0" smtClean="0"/>
          </a:p>
          <a:p>
            <a:pPr lvl="1"/>
            <a:endParaRPr lang="fr-FR" sz="2000" dirty="0" smtClean="0"/>
          </a:p>
          <a:p>
            <a:pPr lvl="1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2770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9940" y="387350"/>
            <a:ext cx="8505077" cy="965200"/>
          </a:xfrm>
        </p:spPr>
        <p:txBody>
          <a:bodyPr/>
          <a:lstStyle/>
          <a:p>
            <a:r>
              <a:rPr lang="fr-FR" dirty="0" smtClean="0"/>
              <a:t>Recherche vulnérabilités : ISO27005</a:t>
            </a:r>
            <a:endParaRPr lang="fr-FR" dirty="0"/>
          </a:p>
        </p:txBody>
      </p:sp>
      <p:pic>
        <p:nvPicPr>
          <p:cNvPr id="8" name="Image 7" descr="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179122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638923" y="198251"/>
            <a:ext cx="8505077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mtClean="0"/>
              <a:t>Recherche vulnérabilités : ISO27005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56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9940" y="387350"/>
            <a:ext cx="8505077" cy="965200"/>
          </a:xfrm>
        </p:spPr>
        <p:txBody>
          <a:bodyPr/>
          <a:lstStyle/>
          <a:p>
            <a:r>
              <a:rPr lang="fr-FR" dirty="0" smtClean="0"/>
              <a:t>Recherche vulnérabilités : ISO27005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867" y="1822450"/>
            <a:ext cx="8207934" cy="4303713"/>
          </a:xfrm>
        </p:spPr>
        <p:txBody>
          <a:bodyPr/>
          <a:lstStyle/>
          <a:p>
            <a:r>
              <a:rPr lang="fr-FR" dirty="0" smtClean="0"/>
              <a:t>Pas une méthodologie mais une démarche !</a:t>
            </a:r>
          </a:p>
          <a:p>
            <a:r>
              <a:rPr lang="fr-FR" dirty="0" smtClean="0"/>
              <a:t>Pas de </a:t>
            </a:r>
            <a:r>
              <a:rPr lang="fr-FR" dirty="0"/>
              <a:t>métriques, ni de </a:t>
            </a:r>
            <a:r>
              <a:rPr lang="fr-FR" dirty="0" smtClean="0"/>
              <a:t>formules </a:t>
            </a:r>
            <a:r>
              <a:rPr lang="fr-FR" dirty="0"/>
              <a:t>de calcul du niveau de risque</a:t>
            </a:r>
            <a:r>
              <a:rPr lang="fr-FR" dirty="0" smtClean="0"/>
              <a:t>.</a:t>
            </a:r>
          </a:p>
          <a:p>
            <a:r>
              <a:rPr lang="fr-FR" dirty="0" smtClean="0"/>
              <a:t>Pas </a:t>
            </a:r>
            <a:r>
              <a:rPr lang="fr-FR" dirty="0"/>
              <a:t>de </a:t>
            </a:r>
            <a:r>
              <a:rPr lang="fr-FR" dirty="0" smtClean="0"/>
              <a:t>base </a:t>
            </a:r>
            <a:r>
              <a:rPr lang="fr-FR" dirty="0"/>
              <a:t>de connaissances </a:t>
            </a:r>
            <a:r>
              <a:rPr lang="fr-FR" dirty="0" smtClean="0"/>
              <a:t>de scénarios d'incidents ou </a:t>
            </a:r>
            <a:r>
              <a:rPr lang="fr-FR" dirty="0"/>
              <a:t>de </a:t>
            </a:r>
            <a:r>
              <a:rPr lang="fr-FR" dirty="0" smtClean="0"/>
              <a:t>vulnérabilités</a:t>
            </a:r>
          </a:p>
          <a:p>
            <a:r>
              <a:rPr lang="fr-FR" dirty="0" smtClean="0"/>
              <a:t>Certification personnelle possible (</a:t>
            </a:r>
            <a:r>
              <a:rPr lang="fr-FR" dirty="0" err="1" smtClean="0"/>
              <a:t>Risk</a:t>
            </a:r>
            <a:r>
              <a:rPr lang="fr-FR" dirty="0" smtClean="0"/>
              <a:t> Manager)</a:t>
            </a:r>
          </a:p>
          <a:p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25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1980</Words>
  <Application>Microsoft Office PowerPoint</Application>
  <PresentationFormat>Affichage à l'écran (4:3)</PresentationFormat>
  <Paragraphs>459</Paragraphs>
  <Slides>60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1" baseType="lpstr">
      <vt:lpstr>Thème Office</vt:lpstr>
      <vt:lpstr> Analyse de risques des systèmes d’information</vt:lpstr>
      <vt:lpstr>Présentation PowerPoint</vt:lpstr>
      <vt:lpstr>Methode</vt:lpstr>
      <vt:lpstr>Présentation PowerPoint</vt:lpstr>
      <vt:lpstr>Recherche des vulnérabilités</vt:lpstr>
      <vt:lpstr>Recherche vulnérabilités : EBIOS</vt:lpstr>
      <vt:lpstr>Recherche vulnérabilités : EBIOS</vt:lpstr>
      <vt:lpstr>Recherche vulnérabilités : ISO27005</vt:lpstr>
      <vt:lpstr>Recherche vulnérabilités : ISO27005</vt:lpstr>
      <vt:lpstr>Recherche vulnérabilités : MEHARI</vt:lpstr>
      <vt:lpstr>Recherche vulnérabilités : MEHARI</vt:lpstr>
      <vt:lpstr>ISO27001:2005 </vt:lpstr>
      <vt:lpstr>ISO27001:2013 </vt:lpstr>
      <vt:lpstr>Présentation PowerPoint</vt:lpstr>
      <vt:lpstr>Démarche globale ARTEMIS</vt:lpstr>
      <vt:lpstr>Présentation PowerPoint</vt:lpstr>
      <vt:lpstr>Démarche globale de l’analyse</vt:lpstr>
      <vt:lpstr>Présentation PowerPoint</vt:lpstr>
      <vt:lpstr>Métier – 1. Calcul d’impact</vt:lpstr>
      <vt:lpstr>Métier – 1. Calcul d’impact</vt:lpstr>
      <vt:lpstr>Métier – 2. Niveau d’exigences</vt:lpstr>
      <vt:lpstr>Métier – 2. Niveau d’exigences</vt:lpstr>
      <vt:lpstr>Présentation PowerPoint</vt:lpstr>
      <vt:lpstr>Démarche globale de l’analyse</vt:lpstr>
      <vt:lpstr>Modèle de maturité</vt:lpstr>
      <vt:lpstr>Maturité -&gt; ISO 27002:2013</vt:lpstr>
      <vt:lpstr>Maturité -&gt; ISO 27002:2013</vt:lpstr>
      <vt:lpstr>Exercice maturité (20 mn)</vt:lpstr>
      <vt:lpstr>Présentation PowerPoint</vt:lpstr>
      <vt:lpstr>L’influence de la maturité</vt:lpstr>
      <vt:lpstr>L’influence de la maturité</vt:lpstr>
      <vt:lpstr>L’influence de la maturité : exemple Onglet « Compute4a »</vt:lpstr>
      <vt:lpstr>Présentation PowerPoint</vt:lpstr>
      <vt:lpstr>Démarche globale de l’analyse</vt:lpstr>
      <vt:lpstr>Présentation PowerPoint</vt:lpstr>
      <vt:lpstr>Présentation PowerPoint</vt:lpstr>
      <vt:lpstr>Démarche globale de l’analyse</vt:lpstr>
      <vt:lpstr>La prioritisation des mesures</vt:lpstr>
      <vt:lpstr>PGM : « Compute4a »</vt:lpstr>
      <vt:lpstr>PRM : « Compute4 &amp; Compute5 »</vt:lpstr>
      <vt:lpstr>La prioritisation des mesures</vt:lpstr>
      <vt:lpstr>Présentation PowerPoint</vt:lpstr>
      <vt:lpstr>Présentation PowerPoint</vt:lpstr>
      <vt:lpstr>Présentation PowerPoint</vt:lpstr>
      <vt:lpstr>Démarche globale de l’analyse</vt:lpstr>
      <vt:lpstr>Démarche globale de l’analyse</vt:lpstr>
      <vt:lpstr>Plan de traitement</vt:lpstr>
      <vt:lpstr>Etape 6: PIA (Pricacy Impact Assessment)</vt:lpstr>
      <vt:lpstr>Méthodologie CNIL</vt:lpstr>
      <vt:lpstr>Présentation PowerPoint</vt:lpstr>
      <vt:lpstr>PIA : évaluation des impacts</vt:lpstr>
      <vt:lpstr>PIA : les risques sur les données</vt:lpstr>
      <vt:lpstr>PIA : cartographie des risques</vt:lpstr>
      <vt:lpstr>PIA : la prioritisation des mesures</vt:lpstr>
      <vt:lpstr>Charge de travail</vt:lpstr>
      <vt:lpstr>Présentation PowerPoint</vt:lpstr>
      <vt:lpstr>Présentation PowerPoint</vt:lpstr>
      <vt:lpstr>Présentation PowerPoint</vt:lpstr>
      <vt:lpstr>Versionning</vt:lpstr>
      <vt:lpstr>Présentation PowerPoint</vt:lpstr>
    </vt:vector>
  </TitlesOfParts>
  <Company>visible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Delphine Piron</dc:creator>
  <cp:lastModifiedBy>CANON Philippe</cp:lastModifiedBy>
  <cp:revision>251</cp:revision>
  <cp:lastPrinted>2017-01-16T14:42:41Z</cp:lastPrinted>
  <dcterms:created xsi:type="dcterms:W3CDTF">2013-09-26T12:48:07Z</dcterms:created>
  <dcterms:modified xsi:type="dcterms:W3CDTF">2017-04-25T12:54:06Z</dcterms:modified>
</cp:coreProperties>
</file>